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28" r:id="rId4"/>
  </p:sldMasterIdLst>
  <p:notesMasterIdLst>
    <p:notesMasterId r:id="rId25"/>
  </p:notesMasterIdLst>
  <p:handoutMasterIdLst>
    <p:handoutMasterId r:id="rId26"/>
  </p:handoutMasterIdLst>
  <p:sldIdLst>
    <p:sldId id="297" r:id="rId5"/>
    <p:sldId id="259" r:id="rId6"/>
    <p:sldId id="264" r:id="rId7"/>
    <p:sldId id="281" r:id="rId8"/>
    <p:sldId id="282" r:id="rId9"/>
    <p:sldId id="283" r:id="rId10"/>
    <p:sldId id="284" r:id="rId11"/>
    <p:sldId id="285" r:id="rId12"/>
    <p:sldId id="286" r:id="rId13"/>
    <p:sldId id="288" r:id="rId14"/>
    <p:sldId id="289" r:id="rId15"/>
    <p:sldId id="298" r:id="rId16"/>
    <p:sldId id="290" r:id="rId17"/>
    <p:sldId id="293" r:id="rId18"/>
    <p:sldId id="294" r:id="rId19"/>
    <p:sldId id="299" r:id="rId20"/>
    <p:sldId id="292" r:id="rId21"/>
    <p:sldId id="270" r:id="rId22"/>
    <p:sldId id="273" r:id="rId23"/>
    <p:sldId id="275"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a:srgbClr val="014067"/>
    <a:srgbClr val="014E7D"/>
    <a:srgbClr val="013657"/>
    <a:srgbClr val="01456F"/>
    <a:srgbClr val="014B79"/>
    <a:srgbClr val="0937C9"/>
    <a:srgbClr val="002774"/>
    <a:srgbClr val="929A4A"/>
    <a:srgbClr val="EAB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93" autoAdjust="0"/>
    <p:restoredTop sz="94674" autoAdjust="0"/>
  </p:normalViewPr>
  <p:slideViewPr>
    <p:cSldViewPr snapToGrid="0" showGuides="1">
      <p:cViewPr varScale="1">
        <p:scale>
          <a:sx n="112" d="100"/>
          <a:sy n="112" d="100"/>
        </p:scale>
        <p:origin x="798" y="96"/>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72BFC85-49E4-447A-A7E3-16153CB2FE2A}" type="datetimeFigureOut">
              <a:rPr lang="en-US" smtClean="0"/>
              <a:t>1/17/2023</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noProof="0"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071B50E-4C60-4F9E-B773-52059170945B}" type="datetimeFigureOut">
              <a:rPr lang="en-US" noProof="0" smtClean="0"/>
              <a:t>1/17/2023</a:t>
            </a:fld>
            <a:endParaRPr lang="en-US" noProof="0"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A814F3-EC0A-45AB-BED1-13752636A56C}" type="datetimeFigureOut">
              <a:rPr lang="en-CA" smtClean="0"/>
              <a:t>2023-01-17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20CB1B1-B23B-48F7-8BB0-4659F3B3550C}" type="slidenum">
              <a:rPr lang="en-CA" smtClean="0"/>
              <a:t>‹#›</a:t>
            </a:fld>
            <a:endParaRPr lang="en-CA"/>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C969FC4B-C043-4828-ABEC-D21EE3F22375}"/>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ight Triangle 12">
            <a:extLst>
              <a:ext uri="{FF2B5EF4-FFF2-40B4-BE49-F238E27FC236}">
                <a16:creationId xmlns:a16="http://schemas.microsoft.com/office/drawing/2014/main" id="{C46F5DFA-38D9-4CF4-A84A-96964B428E2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4" name="Straight Connector 13">
            <a:extLst>
              <a:ext uri="{FF2B5EF4-FFF2-40B4-BE49-F238E27FC236}">
                <a16:creationId xmlns:a16="http://schemas.microsoft.com/office/drawing/2014/main" id="{8B17E292-102B-49FD-9701-B99F849A5FB7}"/>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9CD0516-5BB5-4748-8B58-4819091393BF}"/>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030DEF4-154B-4C5B-819D-E9B31E04C743}"/>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97887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DDA814F3-EC0A-45AB-BED1-13752636A56C}" type="datetimeFigureOut">
              <a:rPr lang="en-CA" smtClean="0"/>
              <a:t>2023-01-17</a:t>
            </a:fld>
            <a:endParaRPr lang="en-CA"/>
          </a:p>
        </p:txBody>
      </p:sp>
      <p:sp>
        <p:nvSpPr>
          <p:cNvPr id="4" name="Footer Placeholder 3"/>
          <p:cNvSpPr>
            <a:spLocks noGrp="1"/>
          </p:cNvSpPr>
          <p:nvPr>
            <p:ph type="ftr" sz="quarter" idx="11"/>
          </p:nvPr>
        </p:nvSpPr>
        <p:spPr/>
        <p:txBody>
          <a:bodyPr/>
          <a:lstStyle/>
          <a:p>
            <a:r>
              <a:rPr lang="en-US" noProof="0"/>
              <a:t>Add a footer</a:t>
            </a:r>
            <a:endParaRPr lang="en-US" noProof="0" dirty="0"/>
          </a:p>
        </p:txBody>
      </p:sp>
      <p:sp>
        <p:nvSpPr>
          <p:cNvPr id="5" name="Slide Number Placeholder 4"/>
          <p:cNvSpPr>
            <a:spLocks noGrp="1"/>
          </p:cNvSpPr>
          <p:nvPr>
            <p:ph type="sldNum" sz="quarter" idx="12"/>
          </p:nvPr>
        </p:nvSpPr>
        <p:spPr/>
        <p:txBody>
          <a:bodyPr/>
          <a:lstStyle/>
          <a:p>
            <a:fld id="{8699F50C-BE38-4BD0-BA84-9B090E1F2B9B}" type="slidenum">
              <a:rPr lang="en-US" noProof="0" smtClean="0"/>
              <a:pPr/>
              <a:t>‹#›</a:t>
            </a:fld>
            <a:endParaRPr lang="en-US" noProof="0" dirty="0"/>
          </a:p>
        </p:txBody>
      </p:sp>
    </p:spTree>
    <p:extLst>
      <p:ext uri="{BB962C8B-B14F-4D97-AF65-F5344CB8AC3E}">
        <p14:creationId xmlns:p14="http://schemas.microsoft.com/office/powerpoint/2010/main" val="4144383037"/>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A814F3-EC0A-45AB-BED1-13752636A56C}" type="datetimeFigureOut">
              <a:rPr lang="en-CA" smtClean="0"/>
              <a:t>2023-01-17</a:t>
            </a:fld>
            <a:endParaRPr lang="en-CA"/>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8699F50C-BE38-4BD0-BA84-9B090E1F2B9B}" type="slidenum">
              <a:rPr lang="en-US" noProof="0" smtClean="0"/>
              <a:pPr/>
              <a:t>‹#›</a:t>
            </a:fld>
            <a:endParaRPr lang="en-US" noProof="0" dirty="0"/>
          </a:p>
        </p:txBody>
      </p:sp>
    </p:spTree>
    <p:extLst>
      <p:ext uri="{BB962C8B-B14F-4D97-AF65-F5344CB8AC3E}">
        <p14:creationId xmlns:p14="http://schemas.microsoft.com/office/powerpoint/2010/main" val="771909020"/>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A814F3-EC0A-45AB-BED1-13752636A56C}" type="datetimeFigureOut">
              <a:rPr lang="en-CA" smtClean="0"/>
              <a:t>2023-01-17</a:t>
            </a:fld>
            <a:endParaRPr lang="en-CA"/>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8699F50C-BE38-4BD0-BA84-9B090E1F2B9B}" type="slidenum">
              <a:rPr lang="en-US" noProof="0" smtClean="0"/>
              <a:pPr/>
              <a:t>‹#›</a:t>
            </a:fld>
            <a:endParaRPr lang="en-US" noProof="0"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49212349"/>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A814F3-EC0A-45AB-BED1-13752636A56C}" type="datetimeFigureOut">
              <a:rPr lang="en-CA" smtClean="0"/>
              <a:t>2023-01-17</a:t>
            </a:fld>
            <a:endParaRPr lang="en-CA"/>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8699F50C-BE38-4BD0-BA84-9B090E1F2B9B}" type="slidenum">
              <a:rPr lang="en-US" noProof="0" smtClean="0"/>
              <a:pPr/>
              <a:t>‹#›</a:t>
            </a:fld>
            <a:endParaRPr lang="en-US" noProof="0" dirty="0"/>
          </a:p>
        </p:txBody>
      </p:sp>
    </p:spTree>
    <p:extLst>
      <p:ext uri="{BB962C8B-B14F-4D97-AF65-F5344CB8AC3E}">
        <p14:creationId xmlns:p14="http://schemas.microsoft.com/office/powerpoint/2010/main" val="887581998"/>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A814F3-EC0A-45AB-BED1-13752636A56C}" type="datetimeFigureOut">
              <a:rPr lang="en-CA" smtClean="0"/>
              <a:t>2023-01-17</a:t>
            </a:fld>
            <a:endParaRPr lang="en-CA"/>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8699F50C-BE38-4BD0-BA84-9B090E1F2B9B}" type="slidenum">
              <a:rPr lang="en-US" noProof="0" smtClean="0"/>
              <a:pPr/>
              <a:t>‹#›</a:t>
            </a:fld>
            <a:endParaRPr lang="en-US" noProof="0"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21093662"/>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A814F3-EC0A-45AB-BED1-13752636A56C}" type="datetimeFigureOut">
              <a:rPr lang="en-CA" smtClean="0"/>
              <a:t>2023-01-17</a:t>
            </a:fld>
            <a:endParaRPr lang="en-CA"/>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8699F50C-BE38-4BD0-BA84-9B090E1F2B9B}" type="slidenum">
              <a:rPr lang="en-US" noProof="0" smtClean="0"/>
              <a:pPr/>
              <a:t>‹#›</a:t>
            </a:fld>
            <a:endParaRPr lang="en-US" noProof="0" dirty="0"/>
          </a:p>
        </p:txBody>
      </p:sp>
    </p:spTree>
    <p:extLst>
      <p:ext uri="{BB962C8B-B14F-4D97-AF65-F5344CB8AC3E}">
        <p14:creationId xmlns:p14="http://schemas.microsoft.com/office/powerpoint/2010/main" val="3791949621"/>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A814F3-EC0A-45AB-BED1-13752636A56C}" type="datetimeFigureOut">
              <a:rPr lang="en-CA" smtClean="0"/>
              <a:t>2023-01-17</a:t>
            </a:fld>
            <a:endParaRPr lang="en-CA"/>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8699F50C-BE38-4BD0-BA84-9B090E1F2B9B}" type="slidenum">
              <a:rPr lang="en-US" noProof="0" smtClean="0"/>
              <a:pPr/>
              <a:t>‹#›</a:t>
            </a:fld>
            <a:endParaRPr lang="en-US" noProof="0" dirty="0"/>
          </a:p>
        </p:txBody>
      </p:sp>
    </p:spTree>
    <p:extLst>
      <p:ext uri="{BB962C8B-B14F-4D97-AF65-F5344CB8AC3E}">
        <p14:creationId xmlns:p14="http://schemas.microsoft.com/office/powerpoint/2010/main" val="2412244875"/>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A814F3-EC0A-45AB-BED1-13752636A56C}" type="datetimeFigureOut">
              <a:rPr lang="en-CA" smtClean="0"/>
              <a:t>2023-01-17</a:t>
            </a:fld>
            <a:endParaRPr lang="en-CA"/>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8699F50C-BE38-4BD0-BA84-9B090E1F2B9B}" type="slidenum">
              <a:rPr lang="en-US" noProof="0" smtClean="0"/>
              <a:pPr/>
              <a:t>‹#›</a:t>
            </a:fld>
            <a:endParaRPr lang="en-US" noProof="0" dirty="0"/>
          </a:p>
        </p:txBody>
      </p:sp>
    </p:spTree>
    <p:extLst>
      <p:ext uri="{BB962C8B-B14F-4D97-AF65-F5344CB8AC3E}">
        <p14:creationId xmlns:p14="http://schemas.microsoft.com/office/powerpoint/2010/main" val="3978551547"/>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noProof="0"/>
              <a:t>Click icon to add picture</a:t>
            </a:r>
            <a:endParaRPr lang="en-US" noProof="0"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274990730"/>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Box 15">
            <a:extLst>
              <a:ext uri="{FF2B5EF4-FFF2-40B4-BE49-F238E27FC236}">
                <a16:creationId xmlns:a16="http://schemas.microsoft.com/office/drawing/2014/main" id="{B84020D1-D35E-497E-97F1-84A6EA9D048E}"/>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2737064333"/>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A814F3-EC0A-45AB-BED1-13752636A56C}" type="datetimeFigureOut">
              <a:rPr lang="en-CA" smtClean="0"/>
              <a:t>2023-01-17</a:t>
            </a:fld>
            <a:endParaRPr lang="en-CA"/>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8699F50C-BE38-4BD0-BA84-9B090E1F2B9B}" type="slidenum">
              <a:rPr lang="en-US" noProof="0" smtClean="0"/>
              <a:t>‹#›</a:t>
            </a:fld>
            <a:endParaRPr lang="en-US" noProof="0" dirty="0"/>
          </a:p>
        </p:txBody>
      </p:sp>
      <p:sp>
        <p:nvSpPr>
          <p:cNvPr id="7" name="Rectangle 6">
            <a:extLst>
              <a:ext uri="{FF2B5EF4-FFF2-40B4-BE49-F238E27FC236}">
                <a16:creationId xmlns:a16="http://schemas.microsoft.com/office/drawing/2014/main" id="{58E1512B-194F-42C9-90D2-ED3D3DD678F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8" name="Straight Connector 7">
            <a:extLst>
              <a:ext uri="{FF2B5EF4-FFF2-40B4-BE49-F238E27FC236}">
                <a16:creationId xmlns:a16="http://schemas.microsoft.com/office/drawing/2014/main" id="{6862EAB8-B52F-4DF8-9F67-53087B27F534}"/>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0AC443E4-711E-4120-8779-B2E5C071149D}"/>
              </a:ext>
            </a:extLst>
          </p:cNvPr>
          <p:cNvGrpSpPr/>
          <p:nvPr userDrawn="1"/>
        </p:nvGrpSpPr>
        <p:grpSpPr>
          <a:xfrm flipH="1">
            <a:off x="7561328" y="0"/>
            <a:ext cx="4831840" cy="3541007"/>
            <a:chOff x="-192127" y="-2"/>
            <a:chExt cx="4831840" cy="3367272"/>
          </a:xfrm>
        </p:grpSpPr>
        <p:sp>
          <p:nvSpPr>
            <p:cNvPr id="10" name="Diagonal Stripe 9">
              <a:extLst>
                <a:ext uri="{FF2B5EF4-FFF2-40B4-BE49-F238E27FC236}">
                  <a16:creationId xmlns:a16="http://schemas.microsoft.com/office/drawing/2014/main" id="{D53EF7FE-2830-46FA-81E9-CCA738FA63E6}"/>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11" name="Straight Connector 10">
              <a:extLst>
                <a:ext uri="{FF2B5EF4-FFF2-40B4-BE49-F238E27FC236}">
                  <a16:creationId xmlns:a16="http://schemas.microsoft.com/office/drawing/2014/main" id="{E95C4B6D-E3B1-4E47-AD4E-184FBE3581D3}"/>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Parallelogram 11">
              <a:extLst>
                <a:ext uri="{FF2B5EF4-FFF2-40B4-BE49-F238E27FC236}">
                  <a16:creationId xmlns:a16="http://schemas.microsoft.com/office/drawing/2014/main" id="{D4D963C2-C178-4CE9-9586-1503BBC93F0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3" name="TextBox 12">
            <a:extLst>
              <a:ext uri="{FF2B5EF4-FFF2-40B4-BE49-F238E27FC236}">
                <a16:creationId xmlns:a16="http://schemas.microsoft.com/office/drawing/2014/main" id="{A5848AE1-9C1A-4A72-88D1-A09F783BAC11}"/>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14" name="Parallelogram 13">
            <a:extLst>
              <a:ext uri="{FF2B5EF4-FFF2-40B4-BE49-F238E27FC236}">
                <a16:creationId xmlns:a16="http://schemas.microsoft.com/office/drawing/2014/main" id="{8886A029-598F-4CB1-BC42-83F12D58171E}"/>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Tree>
    <p:extLst>
      <p:ext uri="{BB962C8B-B14F-4D97-AF65-F5344CB8AC3E}">
        <p14:creationId xmlns:p14="http://schemas.microsoft.com/office/powerpoint/2010/main" val="164658236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920470"/>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289179159"/>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745963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47377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noProof="0"/>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606950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00659753"/>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390840366"/>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extBox 17">
            <a:extLst>
              <a:ext uri="{FF2B5EF4-FFF2-40B4-BE49-F238E27FC236}">
                <a16:creationId xmlns:a16="http://schemas.microsoft.com/office/drawing/2014/main" id="{CC52C5C1-EC33-44C1-9D54-A1058BBF1812}"/>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B3FE-9015-40FD-A870-D81B5A86A5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891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A814F3-EC0A-45AB-BED1-13752636A56C}" type="datetimeFigureOut">
              <a:rPr lang="en-CA" smtClean="0"/>
              <a:t>2023-01-17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20CB1B1-B23B-48F7-8BB0-4659F3B3550C}" type="slidenum">
              <a:rPr lang="en-CA" smtClean="0"/>
              <a:t>‹#›</a:t>
            </a:fld>
            <a:endParaRPr lang="en-CA"/>
          </a:p>
        </p:txBody>
      </p:sp>
      <p:sp>
        <p:nvSpPr>
          <p:cNvPr id="7" name="Rectangle 6">
            <a:extLst>
              <a:ext uri="{FF2B5EF4-FFF2-40B4-BE49-F238E27FC236}">
                <a16:creationId xmlns:a16="http://schemas.microsoft.com/office/drawing/2014/main" id="{907AD0E7-C6B0-44D6-AC44-0BFE90554D0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ight Triangle 7">
            <a:extLst>
              <a:ext uri="{FF2B5EF4-FFF2-40B4-BE49-F238E27FC236}">
                <a16:creationId xmlns:a16="http://schemas.microsoft.com/office/drawing/2014/main" id="{23777772-BE3A-41CA-A2EE-E11C31A4990B}"/>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Parallelogram 8">
            <a:extLst>
              <a:ext uri="{FF2B5EF4-FFF2-40B4-BE49-F238E27FC236}">
                <a16:creationId xmlns:a16="http://schemas.microsoft.com/office/drawing/2014/main" id="{F8D744AA-AD9F-42B5-8915-38F02F1C5C45}"/>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0" name="Straight Connector 9">
            <a:extLst>
              <a:ext uri="{FF2B5EF4-FFF2-40B4-BE49-F238E27FC236}">
                <a16:creationId xmlns:a16="http://schemas.microsoft.com/office/drawing/2014/main" id="{0ACBA68D-6686-480B-A1D9-E24557936AAF}"/>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A2AF182-36FD-4171-A92E-C6D186C829BA}"/>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Parallelogram 11">
            <a:extLst>
              <a:ext uri="{FF2B5EF4-FFF2-40B4-BE49-F238E27FC236}">
                <a16:creationId xmlns:a16="http://schemas.microsoft.com/office/drawing/2014/main" id="{6E0F5FBA-FA32-4EF1-B942-8985A5AB4596}"/>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13" name="Straight Connector 12">
            <a:extLst>
              <a:ext uri="{FF2B5EF4-FFF2-40B4-BE49-F238E27FC236}">
                <a16:creationId xmlns:a16="http://schemas.microsoft.com/office/drawing/2014/main" id="{81FD506E-935C-4016-B389-E9258F2C4B75}"/>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CF1289-2C23-490F-B70C-779907931C20}"/>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Parallelogram 14">
            <a:extLst>
              <a:ext uri="{FF2B5EF4-FFF2-40B4-BE49-F238E27FC236}">
                <a16:creationId xmlns:a16="http://schemas.microsoft.com/office/drawing/2014/main" id="{0708F0CF-4BE1-4AC9-AC3B-1A60DF82C91C}"/>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6004263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noProof="0"/>
              <a:t>Click icon to add picture</a:t>
            </a:r>
            <a:endParaRPr lang="en-US" noProof="0" dirty="0"/>
          </a:p>
        </p:txBody>
      </p: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1888955305"/>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647588"/>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A814F3-EC0A-45AB-BED1-13752636A56C}" type="datetimeFigureOut">
              <a:rPr lang="en-CA" smtClean="0"/>
              <a:t>2023-01-17</a:t>
            </a:fld>
            <a:endParaRPr lang="en-CA"/>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8699F50C-BE38-4BD0-BA84-9B090E1F2B9B}" type="slidenum">
              <a:rPr lang="en-US" noProof="0" smtClean="0"/>
              <a:t>‹#›</a:t>
            </a:fld>
            <a:endParaRPr lang="en-US" noProof="0" dirty="0"/>
          </a:p>
        </p:txBody>
      </p:sp>
      <p:sp>
        <p:nvSpPr>
          <p:cNvPr id="8" name="Rectangle 7">
            <a:extLst>
              <a:ext uri="{FF2B5EF4-FFF2-40B4-BE49-F238E27FC236}">
                <a16:creationId xmlns:a16="http://schemas.microsoft.com/office/drawing/2014/main" id="{FECE28DD-CBE9-4119-B358-F9B3A4B92758}"/>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9" name="Straight Connector 8">
            <a:extLst>
              <a:ext uri="{FF2B5EF4-FFF2-40B4-BE49-F238E27FC236}">
                <a16:creationId xmlns:a16="http://schemas.microsoft.com/office/drawing/2014/main" id="{3E55D85E-4179-4762-8AD6-4A26C06F6805}"/>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B701B953-FD0E-4F38-8A97-662012E33AEE}"/>
              </a:ext>
            </a:extLst>
          </p:cNvPr>
          <p:cNvGrpSpPr/>
          <p:nvPr userDrawn="1"/>
        </p:nvGrpSpPr>
        <p:grpSpPr>
          <a:xfrm flipH="1">
            <a:off x="7561328" y="0"/>
            <a:ext cx="4831840" cy="3541007"/>
            <a:chOff x="-192127" y="-2"/>
            <a:chExt cx="4831840" cy="3367272"/>
          </a:xfrm>
        </p:grpSpPr>
        <p:sp>
          <p:nvSpPr>
            <p:cNvPr id="11" name="Diagonal Stripe 10">
              <a:extLst>
                <a:ext uri="{FF2B5EF4-FFF2-40B4-BE49-F238E27FC236}">
                  <a16:creationId xmlns:a16="http://schemas.microsoft.com/office/drawing/2014/main" id="{2BE30992-DA37-4283-A79B-90D450A0BA82}"/>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12" name="Straight Connector 11">
              <a:extLst>
                <a:ext uri="{FF2B5EF4-FFF2-40B4-BE49-F238E27FC236}">
                  <a16:creationId xmlns:a16="http://schemas.microsoft.com/office/drawing/2014/main" id="{8E43F040-8B37-4EC6-BA6D-651C85CA055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Parallelogram 12">
              <a:extLst>
                <a:ext uri="{FF2B5EF4-FFF2-40B4-BE49-F238E27FC236}">
                  <a16:creationId xmlns:a16="http://schemas.microsoft.com/office/drawing/2014/main" id="{D4AFE9F9-79E1-410E-8F04-4D2FEE7E83E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4" name="TextBox 13">
            <a:extLst>
              <a:ext uri="{FF2B5EF4-FFF2-40B4-BE49-F238E27FC236}">
                <a16:creationId xmlns:a16="http://schemas.microsoft.com/office/drawing/2014/main" id="{F5B4AF54-CF68-4349-A022-8FF1D9B20A74}"/>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15" name="Parallelogram 14">
            <a:extLst>
              <a:ext uri="{FF2B5EF4-FFF2-40B4-BE49-F238E27FC236}">
                <a16:creationId xmlns:a16="http://schemas.microsoft.com/office/drawing/2014/main" id="{9BCD58BC-3D1D-4CD1-BA49-50B04CBFE313}"/>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Tree>
    <p:extLst>
      <p:ext uri="{BB962C8B-B14F-4D97-AF65-F5344CB8AC3E}">
        <p14:creationId xmlns:p14="http://schemas.microsoft.com/office/powerpoint/2010/main" val="190547985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A814F3-EC0A-45AB-BED1-13752636A56C}" type="datetimeFigureOut">
              <a:rPr lang="en-CA" smtClean="0"/>
              <a:t>2023-01-17</a:t>
            </a:fld>
            <a:endParaRPr lang="en-CA"/>
          </a:p>
        </p:txBody>
      </p:sp>
      <p:sp>
        <p:nvSpPr>
          <p:cNvPr id="8" name="Footer Placeholder 7"/>
          <p:cNvSpPr>
            <a:spLocks noGrp="1"/>
          </p:cNvSpPr>
          <p:nvPr>
            <p:ph type="ftr" sz="quarter" idx="11"/>
          </p:nvPr>
        </p:nvSpPr>
        <p:spPr/>
        <p:txBody>
          <a:bodyPr/>
          <a:lstStyle/>
          <a:p>
            <a:r>
              <a:rPr lang="en-US" noProof="0"/>
              <a:t>Add a footer</a:t>
            </a:r>
            <a:endParaRPr lang="en-US" noProof="0" dirty="0"/>
          </a:p>
        </p:txBody>
      </p:sp>
      <p:sp>
        <p:nvSpPr>
          <p:cNvPr id="9" name="Slide Number Placeholder 8"/>
          <p:cNvSpPr>
            <a:spLocks noGrp="1"/>
          </p:cNvSpPr>
          <p:nvPr>
            <p:ph type="sldNum" sz="quarter" idx="12"/>
          </p:nvPr>
        </p:nvSpPr>
        <p:spPr/>
        <p:txBody>
          <a:bodyPr/>
          <a:lstStyle/>
          <a:p>
            <a:fld id="{8699F50C-BE38-4BD0-BA84-9B090E1F2B9B}" type="slidenum">
              <a:rPr lang="en-US" noProof="0" smtClean="0"/>
              <a:t>‹#›</a:t>
            </a:fld>
            <a:endParaRPr lang="en-US" noProof="0" dirty="0"/>
          </a:p>
        </p:txBody>
      </p:sp>
      <p:sp>
        <p:nvSpPr>
          <p:cNvPr id="10" name="Rectangle 9">
            <a:extLst>
              <a:ext uri="{FF2B5EF4-FFF2-40B4-BE49-F238E27FC236}">
                <a16:creationId xmlns:a16="http://schemas.microsoft.com/office/drawing/2014/main" id="{2D2E66CE-379A-4D30-8CE7-F5A7BB3335C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7A4351FB-0082-4B05-9376-898C607A210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2073CE2-19FA-4B48-B17C-797F19B40DE7}"/>
              </a:ext>
            </a:extLst>
          </p:cNvPr>
          <p:cNvGrpSpPr/>
          <p:nvPr userDrawn="1"/>
        </p:nvGrpSpPr>
        <p:grpSpPr>
          <a:xfrm flipH="1">
            <a:off x="7561328" y="0"/>
            <a:ext cx="4831840" cy="3541007"/>
            <a:chOff x="-192127" y="-2"/>
            <a:chExt cx="4831840" cy="3367272"/>
          </a:xfrm>
        </p:grpSpPr>
        <p:sp>
          <p:nvSpPr>
            <p:cNvPr id="13" name="Diagonal Stripe 12">
              <a:extLst>
                <a:ext uri="{FF2B5EF4-FFF2-40B4-BE49-F238E27FC236}">
                  <a16:creationId xmlns:a16="http://schemas.microsoft.com/office/drawing/2014/main" id="{52F6668C-942F-487F-8EC5-2F4E29B4465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14" name="Straight Connector 13">
              <a:extLst>
                <a:ext uri="{FF2B5EF4-FFF2-40B4-BE49-F238E27FC236}">
                  <a16:creationId xmlns:a16="http://schemas.microsoft.com/office/drawing/2014/main" id="{DF69B463-34C0-48FF-BD8E-CDDCB25AEE79}"/>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Parallelogram 14">
              <a:extLst>
                <a:ext uri="{FF2B5EF4-FFF2-40B4-BE49-F238E27FC236}">
                  <a16:creationId xmlns:a16="http://schemas.microsoft.com/office/drawing/2014/main" id="{86ABAE8D-AA02-460E-BC53-E5B5CF9123DD}"/>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6" name="TextBox 15">
            <a:extLst>
              <a:ext uri="{FF2B5EF4-FFF2-40B4-BE49-F238E27FC236}">
                <a16:creationId xmlns:a16="http://schemas.microsoft.com/office/drawing/2014/main" id="{245E8BD0-EFB0-4DFA-AB72-00188E2C9B7B}"/>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17" name="Parallelogram 16">
            <a:extLst>
              <a:ext uri="{FF2B5EF4-FFF2-40B4-BE49-F238E27FC236}">
                <a16:creationId xmlns:a16="http://schemas.microsoft.com/office/drawing/2014/main" id="{75BFEFFB-D6C2-48BC-B74F-B7EAA0E92FEF}"/>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Tree>
    <p:extLst>
      <p:ext uri="{BB962C8B-B14F-4D97-AF65-F5344CB8AC3E}">
        <p14:creationId xmlns:p14="http://schemas.microsoft.com/office/powerpoint/2010/main" val="257892382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A814F3-EC0A-45AB-BED1-13752636A56C}" type="datetimeFigureOut">
              <a:rPr lang="en-CA" smtClean="0"/>
              <a:t>2023-01-17</a:t>
            </a:fld>
            <a:endParaRPr lang="en-CA"/>
          </a:p>
        </p:txBody>
      </p:sp>
      <p:sp>
        <p:nvSpPr>
          <p:cNvPr id="4" name="Footer Placeholder 3"/>
          <p:cNvSpPr>
            <a:spLocks noGrp="1"/>
          </p:cNvSpPr>
          <p:nvPr>
            <p:ph type="ftr" sz="quarter" idx="11"/>
          </p:nvPr>
        </p:nvSpPr>
        <p:spPr/>
        <p:txBody>
          <a:bodyPr/>
          <a:lstStyle/>
          <a:p>
            <a:r>
              <a:rPr lang="en-US" noProof="0"/>
              <a:t>Add a footer</a:t>
            </a:r>
            <a:endParaRPr lang="en-US" noProof="0" dirty="0"/>
          </a:p>
        </p:txBody>
      </p:sp>
      <p:sp>
        <p:nvSpPr>
          <p:cNvPr id="5" name="Slide Number Placeholder 4"/>
          <p:cNvSpPr>
            <a:spLocks noGrp="1"/>
          </p:cNvSpPr>
          <p:nvPr>
            <p:ph type="sldNum" sz="quarter" idx="12"/>
          </p:nvPr>
        </p:nvSpPr>
        <p:spPr/>
        <p:txBody>
          <a:bodyPr/>
          <a:lstStyle/>
          <a:p>
            <a:fld id="{8699F50C-BE38-4BD0-BA84-9B090E1F2B9B}" type="slidenum">
              <a:rPr lang="en-US" noProof="0" smtClean="0"/>
              <a:t>‹#›</a:t>
            </a:fld>
            <a:endParaRPr lang="en-US" noProof="0" dirty="0"/>
          </a:p>
        </p:txBody>
      </p:sp>
      <p:sp>
        <p:nvSpPr>
          <p:cNvPr id="6" name="Rectangle 5">
            <a:extLst>
              <a:ext uri="{FF2B5EF4-FFF2-40B4-BE49-F238E27FC236}">
                <a16:creationId xmlns:a16="http://schemas.microsoft.com/office/drawing/2014/main" id="{51546AD5-5E7D-4CA3-A265-011650EB097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TextBox 6">
            <a:extLst>
              <a:ext uri="{FF2B5EF4-FFF2-40B4-BE49-F238E27FC236}">
                <a16:creationId xmlns:a16="http://schemas.microsoft.com/office/drawing/2014/main" id="{D37E9223-8D2A-4FA2-B493-798EE69C6F0D}"/>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8" name="Group 7">
            <a:extLst>
              <a:ext uri="{FF2B5EF4-FFF2-40B4-BE49-F238E27FC236}">
                <a16:creationId xmlns:a16="http://schemas.microsoft.com/office/drawing/2014/main" id="{2FD500D1-D51F-438F-B567-3119624D2AC9}"/>
              </a:ext>
            </a:extLst>
          </p:cNvPr>
          <p:cNvGrpSpPr/>
          <p:nvPr userDrawn="1"/>
        </p:nvGrpSpPr>
        <p:grpSpPr>
          <a:xfrm flipH="1">
            <a:off x="7561328" y="0"/>
            <a:ext cx="4831840" cy="3541007"/>
            <a:chOff x="-192127" y="-2"/>
            <a:chExt cx="4831840" cy="3367272"/>
          </a:xfrm>
        </p:grpSpPr>
        <p:sp>
          <p:nvSpPr>
            <p:cNvPr id="9" name="Diagonal Stripe 8">
              <a:extLst>
                <a:ext uri="{FF2B5EF4-FFF2-40B4-BE49-F238E27FC236}">
                  <a16:creationId xmlns:a16="http://schemas.microsoft.com/office/drawing/2014/main" id="{4EFA53C7-EBE9-4F2F-8E6D-0F64B0CECA9D}"/>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10" name="Straight Connector 9">
              <a:extLst>
                <a:ext uri="{FF2B5EF4-FFF2-40B4-BE49-F238E27FC236}">
                  <a16:creationId xmlns:a16="http://schemas.microsoft.com/office/drawing/2014/main" id="{D47F291A-B5BA-4A65-BBFE-8394D28E2A9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Parallelogram 10">
              <a:extLst>
                <a:ext uri="{FF2B5EF4-FFF2-40B4-BE49-F238E27FC236}">
                  <a16:creationId xmlns:a16="http://schemas.microsoft.com/office/drawing/2014/main" id="{B3F34BC2-B7A6-4D1A-A65D-11806C78CF95}"/>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2" name="Parallelogram 11">
            <a:extLst>
              <a:ext uri="{FF2B5EF4-FFF2-40B4-BE49-F238E27FC236}">
                <a16:creationId xmlns:a16="http://schemas.microsoft.com/office/drawing/2014/main" id="{A1BF5172-587F-4F3D-8F8F-19D8905C5FD5}"/>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Tree>
    <p:extLst>
      <p:ext uri="{BB962C8B-B14F-4D97-AF65-F5344CB8AC3E}">
        <p14:creationId xmlns:p14="http://schemas.microsoft.com/office/powerpoint/2010/main" val="140485471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814F3-EC0A-45AB-BED1-13752636A56C}" type="datetimeFigureOut">
              <a:rPr lang="en-CA" smtClean="0"/>
              <a:t>2023-01-17</a:t>
            </a:fld>
            <a:endParaRPr lang="en-CA"/>
          </a:p>
        </p:txBody>
      </p:sp>
      <p:sp>
        <p:nvSpPr>
          <p:cNvPr id="3" name="Footer Placeholder 2"/>
          <p:cNvSpPr>
            <a:spLocks noGrp="1"/>
          </p:cNvSpPr>
          <p:nvPr>
            <p:ph type="ftr" sz="quarter" idx="11"/>
          </p:nvPr>
        </p:nvSpPr>
        <p:spPr/>
        <p:txBody>
          <a:bodyPr/>
          <a:lstStyle/>
          <a:p>
            <a:r>
              <a:rPr lang="en-US" noProof="0"/>
              <a:t>Add a footer</a:t>
            </a:r>
            <a:endParaRPr lang="en-US" noProof="0" dirty="0"/>
          </a:p>
        </p:txBody>
      </p:sp>
      <p:sp>
        <p:nvSpPr>
          <p:cNvPr id="4" name="Slide Number Placeholder 3"/>
          <p:cNvSpPr>
            <a:spLocks noGrp="1"/>
          </p:cNvSpPr>
          <p:nvPr>
            <p:ph type="sldNum" sz="quarter" idx="12"/>
          </p:nvPr>
        </p:nvSpPr>
        <p:spPr/>
        <p:txBody>
          <a:bodyPr/>
          <a:lstStyle/>
          <a:p>
            <a:fld id="{8699F50C-BE38-4BD0-BA84-9B090E1F2B9B}" type="slidenum">
              <a:rPr lang="en-US" noProof="0" smtClean="0"/>
              <a:t>‹#›</a:t>
            </a:fld>
            <a:endParaRPr lang="en-US" noProof="0" dirty="0"/>
          </a:p>
        </p:txBody>
      </p:sp>
      <p:sp>
        <p:nvSpPr>
          <p:cNvPr id="5" name="Rectangle 4">
            <a:extLst>
              <a:ext uri="{FF2B5EF4-FFF2-40B4-BE49-F238E27FC236}">
                <a16:creationId xmlns:a16="http://schemas.microsoft.com/office/drawing/2014/main" id="{5C2B9F08-A992-4AB8-B6E7-F59B8D818EBA}"/>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extBox 5">
            <a:extLst>
              <a:ext uri="{FF2B5EF4-FFF2-40B4-BE49-F238E27FC236}">
                <a16:creationId xmlns:a16="http://schemas.microsoft.com/office/drawing/2014/main" id="{321F9225-DEF1-42E8-8A3D-46A8ED82D69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7" name="Group 6">
            <a:extLst>
              <a:ext uri="{FF2B5EF4-FFF2-40B4-BE49-F238E27FC236}">
                <a16:creationId xmlns:a16="http://schemas.microsoft.com/office/drawing/2014/main" id="{CC726EF4-1D52-4A1B-97BC-BA2BFA6BA06D}"/>
              </a:ext>
            </a:extLst>
          </p:cNvPr>
          <p:cNvGrpSpPr/>
          <p:nvPr userDrawn="1"/>
        </p:nvGrpSpPr>
        <p:grpSpPr>
          <a:xfrm flipH="1">
            <a:off x="7561328" y="0"/>
            <a:ext cx="4831840" cy="3541007"/>
            <a:chOff x="-192127" y="-2"/>
            <a:chExt cx="4831840" cy="3367272"/>
          </a:xfrm>
        </p:grpSpPr>
        <p:sp>
          <p:nvSpPr>
            <p:cNvPr id="8" name="Diagonal Stripe 7">
              <a:extLst>
                <a:ext uri="{FF2B5EF4-FFF2-40B4-BE49-F238E27FC236}">
                  <a16:creationId xmlns:a16="http://schemas.microsoft.com/office/drawing/2014/main" id="{D698E443-EA9D-4617-AB05-4CD0EAE89BDC}"/>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9" name="Straight Connector 8">
              <a:extLst>
                <a:ext uri="{FF2B5EF4-FFF2-40B4-BE49-F238E27FC236}">
                  <a16:creationId xmlns:a16="http://schemas.microsoft.com/office/drawing/2014/main" id="{86D2250D-F460-4181-9A97-14E8E2FE8E4F}"/>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Parallelogram 9">
              <a:extLst>
                <a:ext uri="{FF2B5EF4-FFF2-40B4-BE49-F238E27FC236}">
                  <a16:creationId xmlns:a16="http://schemas.microsoft.com/office/drawing/2014/main" id="{0917795B-287A-43FF-BD26-18A98316B131}"/>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1" name="Parallelogram 10">
            <a:extLst>
              <a:ext uri="{FF2B5EF4-FFF2-40B4-BE49-F238E27FC236}">
                <a16:creationId xmlns:a16="http://schemas.microsoft.com/office/drawing/2014/main" id="{C4F84906-6BCF-4627-9A11-44BCA638C9C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Tree>
    <p:extLst>
      <p:ext uri="{BB962C8B-B14F-4D97-AF65-F5344CB8AC3E}">
        <p14:creationId xmlns:p14="http://schemas.microsoft.com/office/powerpoint/2010/main" val="192491448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A814F3-EC0A-45AB-BED1-13752636A56C}" type="datetimeFigureOut">
              <a:rPr lang="en-CA" smtClean="0"/>
              <a:t>2023-01-17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20CB1B1-B23B-48F7-8BB0-4659F3B3550C}" type="slidenum">
              <a:rPr lang="en-CA" smtClean="0"/>
              <a:t>‹#›</a:t>
            </a:fld>
            <a:endParaRPr lang="en-CA"/>
          </a:p>
        </p:txBody>
      </p:sp>
      <p:sp>
        <p:nvSpPr>
          <p:cNvPr id="8" name="Rectangle 7">
            <a:extLst>
              <a:ext uri="{FF2B5EF4-FFF2-40B4-BE49-F238E27FC236}">
                <a16:creationId xmlns:a16="http://schemas.microsoft.com/office/drawing/2014/main" id="{FF7DA50E-D1D8-4A1D-AAB5-B83FCDE6C620}"/>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ight Triangle 8">
            <a:extLst>
              <a:ext uri="{FF2B5EF4-FFF2-40B4-BE49-F238E27FC236}">
                <a16:creationId xmlns:a16="http://schemas.microsoft.com/office/drawing/2014/main" id="{5EAC02C7-1CA4-4D15-87A3-93781E35892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0" name="Straight Connector 9">
            <a:extLst>
              <a:ext uri="{FF2B5EF4-FFF2-40B4-BE49-F238E27FC236}">
                <a16:creationId xmlns:a16="http://schemas.microsoft.com/office/drawing/2014/main" id="{3DE88AFE-70B9-4771-BCCB-D6693A8D7679}"/>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CCBA885-C513-4C2E-81FB-C183443A073B}"/>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0B50E71-E1F9-4A9F-8FB5-A2D2A5210B10}"/>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11378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A814F3-EC0A-45AB-BED1-13752636A56C}" type="datetimeFigureOut">
              <a:rPr lang="en-CA" smtClean="0"/>
              <a:t>2023-01-17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20CB1B1-B23B-48F7-8BB0-4659F3B3550C}" type="slidenum">
              <a:rPr lang="en-CA" smtClean="0"/>
              <a:t>‹#›</a:t>
            </a:fld>
            <a:endParaRPr lang="en-CA"/>
          </a:p>
        </p:txBody>
      </p:sp>
      <p:sp>
        <p:nvSpPr>
          <p:cNvPr id="8" name="Rectangle 7">
            <a:extLst>
              <a:ext uri="{FF2B5EF4-FFF2-40B4-BE49-F238E27FC236}">
                <a16:creationId xmlns:a16="http://schemas.microsoft.com/office/drawing/2014/main" id="{6AD7C28F-3520-4ADD-8E84-68243DC9D125}"/>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ight Triangle 8">
            <a:extLst>
              <a:ext uri="{FF2B5EF4-FFF2-40B4-BE49-F238E27FC236}">
                <a16:creationId xmlns:a16="http://schemas.microsoft.com/office/drawing/2014/main" id="{211B63E5-94D5-4F47-B20C-8CEB8D008B5D}"/>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0" name="Straight Connector 9">
            <a:extLst>
              <a:ext uri="{FF2B5EF4-FFF2-40B4-BE49-F238E27FC236}">
                <a16:creationId xmlns:a16="http://schemas.microsoft.com/office/drawing/2014/main" id="{F28298C8-36E5-4928-8927-A8013A9A39A4}"/>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668AC2-0012-461A-9423-24948E048217}"/>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C181F25-D6FA-4EC4-90BA-E9CB659723DF}"/>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82191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DA814F3-EC0A-45AB-BED1-13752636A56C}" type="datetimeFigureOut">
              <a:rPr lang="en-CA" smtClean="0"/>
              <a:t>2023-01-17</a:t>
            </a:fld>
            <a:endParaRPr lang="en-CA"/>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noProof="0"/>
              <a:t>Add a footer</a:t>
            </a:r>
            <a:endParaRPr lang="en-US" noProof="0"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699F50C-BE38-4BD0-BA84-9B090E1F2B9B}" type="slidenum">
              <a:rPr lang="en-US" noProof="0" smtClean="0"/>
              <a:pPr/>
              <a:t>‹#›</a:t>
            </a:fld>
            <a:endParaRPr lang="en-US" noProof="0" dirty="0"/>
          </a:p>
        </p:txBody>
      </p:sp>
    </p:spTree>
    <p:extLst>
      <p:ext uri="{BB962C8B-B14F-4D97-AF65-F5344CB8AC3E}">
        <p14:creationId xmlns:p14="http://schemas.microsoft.com/office/powerpoint/2010/main" val="3599452479"/>
      </p:ext>
    </p:extLst>
  </p:cSld>
  <p:clrMap bg1="dk1" tx1="lt1" bg2="dk2" tx2="lt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 id="2147483945" r:id="rId17"/>
    <p:sldLayoutId id="2147483948" r:id="rId18"/>
    <p:sldLayoutId id="2147483952" r:id="rId19"/>
    <p:sldLayoutId id="2147483710" r:id="rId20"/>
    <p:sldLayoutId id="2147483709" r:id="rId21"/>
    <p:sldLayoutId id="2147483711" r:id="rId22"/>
    <p:sldLayoutId id="2147483712" r:id="rId23"/>
    <p:sldLayoutId id="2147483713" r:id="rId24"/>
    <p:sldLayoutId id="2147483714" r:id="rId25"/>
    <p:sldLayoutId id="2147483715" r:id="rId26"/>
    <p:sldLayoutId id="2147483692" r:id="rId27"/>
    <p:sldLayoutId id="2147483697" r:id="rId28"/>
    <p:sldLayoutId id="2147483674" r:id="rId29"/>
    <p:sldLayoutId id="2147483953" r:id="rId30"/>
    <p:sldLayoutId id="2147483954" r:id="rId31"/>
  </p:sldLayoutIdLst>
  <p:hf hdr="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3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30.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0.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B97173-3BB2-4992-8289-DEFF4AF2A055}"/>
              </a:ext>
            </a:extLst>
          </p:cNvPr>
          <p:cNvSpPr>
            <a:spLocks noGrp="1"/>
          </p:cNvSpPr>
          <p:nvPr>
            <p:ph type="ctrTitle"/>
          </p:nvPr>
        </p:nvSpPr>
        <p:spPr>
          <a:xfrm>
            <a:off x="3727043" y="-148058"/>
            <a:ext cx="4318405" cy="1393371"/>
          </a:xfrm>
        </p:spPr>
        <p:txBody>
          <a:bodyPr>
            <a:normAutofit/>
          </a:bodyPr>
          <a:lstStyle/>
          <a:p>
            <a:r>
              <a:rPr lang="en-US" sz="6600" dirty="0">
                <a:solidFill>
                  <a:schemeClr val="bg1"/>
                </a:solidFill>
              </a:rPr>
              <a:t>How to </a:t>
            </a:r>
            <a:endParaRPr lang="en-CA" sz="6600" dirty="0">
              <a:solidFill>
                <a:schemeClr val="bg1"/>
              </a:solidFill>
            </a:endParaRPr>
          </a:p>
        </p:txBody>
      </p:sp>
      <p:pic>
        <p:nvPicPr>
          <p:cNvPr id="6" name="Picture 5" descr="A person sitting on a bench&#10;&#10;Description automatically generated">
            <a:extLst>
              <a:ext uri="{FF2B5EF4-FFF2-40B4-BE49-F238E27FC236}">
                <a16:creationId xmlns:a16="http://schemas.microsoft.com/office/drawing/2014/main" id="{E37C9111-E2A6-4326-8C27-506DC4354BF5}"/>
              </a:ext>
            </a:extLst>
          </p:cNvPr>
          <p:cNvPicPr>
            <a:picLocks noChangeAspect="1"/>
          </p:cNvPicPr>
          <p:nvPr/>
        </p:nvPicPr>
        <p:blipFill>
          <a:blip r:embed="rId2"/>
          <a:stretch>
            <a:fillRect/>
          </a:stretch>
        </p:blipFill>
        <p:spPr>
          <a:xfrm>
            <a:off x="2870368" y="2571902"/>
            <a:ext cx="5432350" cy="3619303"/>
          </a:xfrm>
          <a:prstGeom prst="rect">
            <a:avLst/>
          </a:prstGeom>
        </p:spPr>
      </p:pic>
      <p:pic>
        <p:nvPicPr>
          <p:cNvPr id="8" name="Picture 7" descr="A picture containing plate, drawing&#10;&#10;Description automatically generated">
            <a:extLst>
              <a:ext uri="{FF2B5EF4-FFF2-40B4-BE49-F238E27FC236}">
                <a16:creationId xmlns:a16="http://schemas.microsoft.com/office/drawing/2014/main" id="{94FE7FBF-D048-4C63-B7C8-44E435C717A4}"/>
              </a:ext>
            </a:extLst>
          </p:cNvPr>
          <p:cNvPicPr>
            <a:picLocks noChangeAspect="1"/>
          </p:cNvPicPr>
          <p:nvPr/>
        </p:nvPicPr>
        <p:blipFill rotWithShape="1">
          <a:blip r:embed="rId3"/>
          <a:srcRect b="30441"/>
          <a:stretch/>
        </p:blipFill>
        <p:spPr>
          <a:xfrm>
            <a:off x="2710665" y="1178531"/>
            <a:ext cx="6770669" cy="1843838"/>
          </a:xfrm>
          <a:prstGeom prst="rect">
            <a:avLst/>
          </a:prstGeom>
        </p:spPr>
      </p:pic>
      <p:pic>
        <p:nvPicPr>
          <p:cNvPr id="10" name="Picture 9" descr="A picture containing food, drawing&#10;&#10;Description automatically generated">
            <a:extLst>
              <a:ext uri="{FF2B5EF4-FFF2-40B4-BE49-F238E27FC236}">
                <a16:creationId xmlns:a16="http://schemas.microsoft.com/office/drawing/2014/main" id="{065052BE-5777-4995-A344-546CFE2C3519}"/>
              </a:ext>
            </a:extLst>
          </p:cNvPr>
          <p:cNvPicPr>
            <a:picLocks noChangeAspect="1"/>
          </p:cNvPicPr>
          <p:nvPr/>
        </p:nvPicPr>
        <p:blipFill>
          <a:blip r:embed="rId4"/>
          <a:stretch>
            <a:fillRect/>
          </a:stretch>
        </p:blipFill>
        <p:spPr>
          <a:xfrm>
            <a:off x="10417995" y="5413014"/>
            <a:ext cx="1685817" cy="1444986"/>
          </a:xfrm>
          <a:prstGeom prst="rect">
            <a:avLst/>
          </a:prstGeom>
        </p:spPr>
      </p:pic>
      <p:pic>
        <p:nvPicPr>
          <p:cNvPr id="12" name="Picture 11" descr="A picture containing drawing, mug, sheep&#10;&#10;Description automatically generated">
            <a:extLst>
              <a:ext uri="{FF2B5EF4-FFF2-40B4-BE49-F238E27FC236}">
                <a16:creationId xmlns:a16="http://schemas.microsoft.com/office/drawing/2014/main" id="{C8A0F126-C116-4011-92CB-93F3A3D4A8ED}"/>
              </a:ext>
            </a:extLst>
          </p:cNvPr>
          <p:cNvPicPr>
            <a:picLocks noChangeAspect="1"/>
          </p:cNvPicPr>
          <p:nvPr/>
        </p:nvPicPr>
        <p:blipFill>
          <a:blip r:embed="rId5"/>
          <a:stretch>
            <a:fillRect/>
          </a:stretch>
        </p:blipFill>
        <p:spPr>
          <a:xfrm>
            <a:off x="161657" y="5962567"/>
            <a:ext cx="1225354" cy="790182"/>
          </a:xfrm>
          <a:prstGeom prst="rect">
            <a:avLst/>
          </a:prstGeom>
        </p:spPr>
      </p:pic>
      <p:sp>
        <p:nvSpPr>
          <p:cNvPr id="2" name="TextBox 1">
            <a:extLst>
              <a:ext uri="{FF2B5EF4-FFF2-40B4-BE49-F238E27FC236}">
                <a16:creationId xmlns:a16="http://schemas.microsoft.com/office/drawing/2014/main" id="{0B200DA2-2763-40C6-90B6-BA8B1014597B}"/>
              </a:ext>
            </a:extLst>
          </p:cNvPr>
          <p:cNvSpPr txBox="1"/>
          <p:nvPr/>
        </p:nvSpPr>
        <p:spPr>
          <a:xfrm>
            <a:off x="4180114" y="6357658"/>
            <a:ext cx="3190297" cy="369332"/>
          </a:xfrm>
          <a:prstGeom prst="rect">
            <a:avLst/>
          </a:prstGeom>
          <a:noFill/>
        </p:spPr>
        <p:txBody>
          <a:bodyPr wrap="none" rtlCol="0">
            <a:spAutoFit/>
          </a:bodyPr>
          <a:lstStyle/>
          <a:p>
            <a:pPr algn="ctr"/>
            <a:r>
              <a:rPr lang="en-US" b="1" dirty="0">
                <a:solidFill>
                  <a:schemeClr val="accent6"/>
                </a:solidFill>
              </a:rPr>
              <a:t>Dividends &amp; Compounding</a:t>
            </a:r>
            <a:endParaRPr lang="en-CA" b="1" dirty="0">
              <a:solidFill>
                <a:schemeClr val="accent6"/>
              </a:solidFill>
            </a:endParaRPr>
          </a:p>
        </p:txBody>
      </p:sp>
    </p:spTree>
    <p:extLst>
      <p:ext uri="{BB962C8B-B14F-4D97-AF65-F5344CB8AC3E}">
        <p14:creationId xmlns:p14="http://schemas.microsoft.com/office/powerpoint/2010/main" val="2722224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53D90E-F2EA-4BA1-ACBD-9D3D0EB22C8A}"/>
              </a:ext>
            </a:extLst>
          </p:cNvPr>
          <p:cNvSpPr>
            <a:spLocks noGrp="1"/>
          </p:cNvSpPr>
          <p:nvPr>
            <p:ph type="sldNum" sz="quarter" idx="18"/>
          </p:nvPr>
        </p:nvSpPr>
        <p:spPr/>
        <p:txBody>
          <a:bodyPr/>
          <a:lstStyle/>
          <a:p>
            <a:fld id="{8699F50C-BE38-4BD0-BA84-9B090E1F2B9B}" type="slidenum">
              <a:rPr lang="en-US" smtClean="0"/>
              <a:pPr/>
              <a:t>10</a:t>
            </a:fld>
            <a:endParaRPr lang="en-US" dirty="0"/>
          </a:p>
        </p:txBody>
      </p:sp>
      <p:sp>
        <p:nvSpPr>
          <p:cNvPr id="13" name="Title 13">
            <a:extLst>
              <a:ext uri="{FF2B5EF4-FFF2-40B4-BE49-F238E27FC236}">
                <a16:creationId xmlns:a16="http://schemas.microsoft.com/office/drawing/2014/main" id="{F64048FA-1C7E-4BEF-8273-A6490A2211F4}"/>
              </a:ext>
            </a:extLst>
          </p:cNvPr>
          <p:cNvSpPr>
            <a:spLocks noGrp="1"/>
          </p:cNvSpPr>
          <p:nvPr>
            <p:ph type="title"/>
          </p:nvPr>
        </p:nvSpPr>
        <p:spPr>
          <a:xfrm>
            <a:off x="518678" y="209028"/>
            <a:ext cx="9064234" cy="1147969"/>
          </a:xfrm>
        </p:spPr>
        <p:txBody>
          <a:bodyPr>
            <a:normAutofit/>
          </a:bodyPr>
          <a:lstStyle/>
          <a:p>
            <a:r>
              <a:rPr lang="en-US" sz="3200" dirty="0"/>
              <a:t>Time and Compounding</a:t>
            </a:r>
          </a:p>
        </p:txBody>
      </p:sp>
      <p:sp>
        <p:nvSpPr>
          <p:cNvPr id="10" name="TextBox 9">
            <a:extLst>
              <a:ext uri="{FF2B5EF4-FFF2-40B4-BE49-F238E27FC236}">
                <a16:creationId xmlns:a16="http://schemas.microsoft.com/office/drawing/2014/main" id="{4DCB733B-F7B6-47C2-AA5C-C35890C2C57B}"/>
              </a:ext>
            </a:extLst>
          </p:cNvPr>
          <p:cNvSpPr txBox="1"/>
          <p:nvPr/>
        </p:nvSpPr>
        <p:spPr>
          <a:xfrm>
            <a:off x="11126199" y="89402"/>
            <a:ext cx="758491" cy="714829"/>
          </a:xfrm>
          <a:prstGeom prst="rect">
            <a:avLst/>
          </a:prstGeom>
          <a:solidFill>
            <a:schemeClr val="accent6"/>
          </a:solidFill>
        </p:spPr>
        <p:txBody>
          <a:bodyPr wrap="square" rtlCol="0">
            <a:spAutoFit/>
          </a:bodyPr>
          <a:lstStyle/>
          <a:p>
            <a:endParaRPr lang="en-CA" dirty="0"/>
          </a:p>
        </p:txBody>
      </p:sp>
      <p:pic>
        <p:nvPicPr>
          <p:cNvPr id="2" name="Picture 1">
            <a:extLst>
              <a:ext uri="{FF2B5EF4-FFF2-40B4-BE49-F238E27FC236}">
                <a16:creationId xmlns:a16="http://schemas.microsoft.com/office/drawing/2014/main" id="{B77AE543-D74F-4CC2-835E-94532BD891B5}"/>
              </a:ext>
            </a:extLst>
          </p:cNvPr>
          <p:cNvPicPr>
            <a:picLocks noChangeAspect="1"/>
          </p:cNvPicPr>
          <p:nvPr/>
        </p:nvPicPr>
        <p:blipFill>
          <a:blip r:embed="rId2"/>
          <a:stretch>
            <a:fillRect/>
          </a:stretch>
        </p:blipFill>
        <p:spPr>
          <a:xfrm>
            <a:off x="2724150" y="1843583"/>
            <a:ext cx="5762625" cy="4069854"/>
          </a:xfrm>
          <a:prstGeom prst="rect">
            <a:avLst/>
          </a:prstGeom>
        </p:spPr>
      </p:pic>
      <p:sp>
        <p:nvSpPr>
          <p:cNvPr id="9" name="Rectangle 8">
            <a:extLst>
              <a:ext uri="{FF2B5EF4-FFF2-40B4-BE49-F238E27FC236}">
                <a16:creationId xmlns:a16="http://schemas.microsoft.com/office/drawing/2014/main" id="{E6A0366B-B0F0-4F93-9675-09E3D9237569}"/>
              </a:ext>
            </a:extLst>
          </p:cNvPr>
          <p:cNvSpPr/>
          <p:nvPr/>
        </p:nvSpPr>
        <p:spPr>
          <a:xfrm>
            <a:off x="3010735" y="5578475"/>
            <a:ext cx="779380" cy="276999"/>
          </a:xfrm>
          <a:prstGeom prst="rect">
            <a:avLst/>
          </a:prstGeom>
          <a:noFill/>
        </p:spPr>
        <p:txBody>
          <a:bodyPr wrap="none" lIns="91440" tIns="45720" rIns="91440" bIns="45720">
            <a:spAutoFit/>
          </a:bodyPr>
          <a:lstStyle/>
          <a:p>
            <a:pPr algn="ctr"/>
            <a:r>
              <a:rPr lang="en-US" sz="1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100 +5%</a:t>
            </a:r>
            <a:endParaRPr lang="en-CA" sz="1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2" name="Rectangle 11">
            <a:extLst>
              <a:ext uri="{FF2B5EF4-FFF2-40B4-BE49-F238E27FC236}">
                <a16:creationId xmlns:a16="http://schemas.microsoft.com/office/drawing/2014/main" id="{296A526D-2276-4D2F-A064-9C1AC77B1E62}"/>
              </a:ext>
            </a:extLst>
          </p:cNvPr>
          <p:cNvSpPr/>
          <p:nvPr/>
        </p:nvSpPr>
        <p:spPr>
          <a:xfrm>
            <a:off x="4271414" y="5578474"/>
            <a:ext cx="779381" cy="276999"/>
          </a:xfrm>
          <a:prstGeom prst="rect">
            <a:avLst/>
          </a:prstGeom>
          <a:noFill/>
        </p:spPr>
        <p:txBody>
          <a:bodyPr wrap="none" lIns="91440" tIns="45720" rIns="91440" bIns="45720">
            <a:spAutoFit/>
          </a:bodyPr>
          <a:lstStyle/>
          <a:p>
            <a:pPr algn="ctr"/>
            <a:r>
              <a:rPr lang="en-US" sz="1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105 +5%</a:t>
            </a:r>
            <a:endParaRPr lang="en-CA" sz="1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4" name="Rectangle 13">
            <a:extLst>
              <a:ext uri="{FF2B5EF4-FFF2-40B4-BE49-F238E27FC236}">
                <a16:creationId xmlns:a16="http://schemas.microsoft.com/office/drawing/2014/main" id="{FA2EAA9C-D8B4-427D-9B61-83BF23FE2F3E}"/>
              </a:ext>
            </a:extLst>
          </p:cNvPr>
          <p:cNvSpPr/>
          <p:nvPr/>
        </p:nvSpPr>
        <p:spPr>
          <a:xfrm>
            <a:off x="5581581" y="5578474"/>
            <a:ext cx="949299" cy="276999"/>
          </a:xfrm>
          <a:prstGeom prst="rect">
            <a:avLst/>
          </a:prstGeom>
          <a:noFill/>
        </p:spPr>
        <p:txBody>
          <a:bodyPr wrap="none" lIns="91440" tIns="45720" rIns="91440" bIns="45720">
            <a:spAutoFit/>
          </a:bodyPr>
          <a:lstStyle/>
          <a:p>
            <a:pPr algn="ctr"/>
            <a:r>
              <a:rPr lang="en-US" sz="1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110.25+5%</a:t>
            </a:r>
            <a:endParaRPr lang="en-CA" sz="1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5" name="Rectangle 14">
            <a:extLst>
              <a:ext uri="{FF2B5EF4-FFF2-40B4-BE49-F238E27FC236}">
                <a16:creationId xmlns:a16="http://schemas.microsoft.com/office/drawing/2014/main" id="{0AF3B75F-32FC-4390-A075-6D254FDB6779}"/>
              </a:ext>
            </a:extLst>
          </p:cNvPr>
          <p:cNvSpPr/>
          <p:nvPr/>
        </p:nvSpPr>
        <p:spPr>
          <a:xfrm>
            <a:off x="6955068" y="5570922"/>
            <a:ext cx="992579" cy="276999"/>
          </a:xfrm>
          <a:prstGeom prst="rect">
            <a:avLst/>
          </a:prstGeom>
          <a:noFill/>
        </p:spPr>
        <p:txBody>
          <a:bodyPr wrap="none" lIns="91440" tIns="45720" rIns="91440" bIns="45720">
            <a:spAutoFit/>
          </a:bodyPr>
          <a:lstStyle/>
          <a:p>
            <a:pPr algn="ctr"/>
            <a:r>
              <a:rPr lang="en-US" sz="1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115.76 +5%</a:t>
            </a:r>
            <a:endParaRPr lang="en-CA" sz="1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945950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53D90E-F2EA-4BA1-ACBD-9D3D0EB22C8A}"/>
              </a:ext>
            </a:extLst>
          </p:cNvPr>
          <p:cNvSpPr>
            <a:spLocks noGrp="1"/>
          </p:cNvSpPr>
          <p:nvPr>
            <p:ph type="sldNum" sz="quarter" idx="18"/>
          </p:nvPr>
        </p:nvSpPr>
        <p:spPr/>
        <p:txBody>
          <a:bodyPr/>
          <a:lstStyle/>
          <a:p>
            <a:fld id="{8699F50C-BE38-4BD0-BA84-9B090E1F2B9B}" type="slidenum">
              <a:rPr lang="en-US" smtClean="0"/>
              <a:pPr/>
              <a:t>11</a:t>
            </a:fld>
            <a:endParaRPr lang="en-US" dirty="0"/>
          </a:p>
        </p:txBody>
      </p:sp>
      <p:sp>
        <p:nvSpPr>
          <p:cNvPr id="13" name="Title 13">
            <a:extLst>
              <a:ext uri="{FF2B5EF4-FFF2-40B4-BE49-F238E27FC236}">
                <a16:creationId xmlns:a16="http://schemas.microsoft.com/office/drawing/2014/main" id="{F64048FA-1C7E-4BEF-8273-A6490A2211F4}"/>
              </a:ext>
            </a:extLst>
          </p:cNvPr>
          <p:cNvSpPr>
            <a:spLocks noGrp="1"/>
          </p:cNvSpPr>
          <p:nvPr>
            <p:ph type="title"/>
          </p:nvPr>
        </p:nvSpPr>
        <p:spPr>
          <a:xfrm>
            <a:off x="518678" y="209028"/>
            <a:ext cx="9064234" cy="1147969"/>
          </a:xfrm>
        </p:spPr>
        <p:txBody>
          <a:bodyPr>
            <a:normAutofit/>
          </a:bodyPr>
          <a:lstStyle/>
          <a:p>
            <a:r>
              <a:rPr lang="en-US" sz="3200" dirty="0"/>
              <a:t>Compounding</a:t>
            </a:r>
          </a:p>
        </p:txBody>
      </p:sp>
      <p:sp>
        <p:nvSpPr>
          <p:cNvPr id="10" name="TextBox 9">
            <a:extLst>
              <a:ext uri="{FF2B5EF4-FFF2-40B4-BE49-F238E27FC236}">
                <a16:creationId xmlns:a16="http://schemas.microsoft.com/office/drawing/2014/main" id="{4DCB733B-F7B6-47C2-AA5C-C35890C2C57B}"/>
              </a:ext>
            </a:extLst>
          </p:cNvPr>
          <p:cNvSpPr txBox="1"/>
          <p:nvPr/>
        </p:nvSpPr>
        <p:spPr>
          <a:xfrm>
            <a:off x="11126199" y="89402"/>
            <a:ext cx="758491" cy="714829"/>
          </a:xfrm>
          <a:prstGeom prst="rect">
            <a:avLst/>
          </a:prstGeom>
          <a:solidFill>
            <a:schemeClr val="accent6"/>
          </a:solidFill>
        </p:spPr>
        <p:txBody>
          <a:bodyPr wrap="square" rtlCol="0">
            <a:spAutoFit/>
          </a:bodyPr>
          <a:lstStyle/>
          <a:p>
            <a:endParaRPr lang="en-CA" dirty="0"/>
          </a:p>
        </p:txBody>
      </p:sp>
      <p:sp>
        <p:nvSpPr>
          <p:cNvPr id="11" name="Content Placeholder 15">
            <a:extLst>
              <a:ext uri="{FF2B5EF4-FFF2-40B4-BE49-F238E27FC236}">
                <a16:creationId xmlns:a16="http://schemas.microsoft.com/office/drawing/2014/main" id="{9A5F177E-F1E9-4206-B1D8-6AA95D50545E}"/>
              </a:ext>
            </a:extLst>
          </p:cNvPr>
          <p:cNvSpPr txBox="1">
            <a:spLocks/>
          </p:cNvSpPr>
          <p:nvPr/>
        </p:nvSpPr>
        <p:spPr>
          <a:xfrm>
            <a:off x="931606" y="1663547"/>
            <a:ext cx="9431594" cy="4467693"/>
          </a:xfrm>
          <a:prstGeom prst="rect">
            <a:avLst/>
          </a:prstGeom>
        </p:spPr>
        <p:txBody>
          <a:bodyPr>
            <a:normAutofit fontScale="92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r>
              <a:rPr lang="en-CA" dirty="0">
                <a:solidFill>
                  <a:schemeClr val="bg1"/>
                </a:solidFill>
              </a:rPr>
              <a:t>Compounding is a powerful tool as it helps exponentially increase your wealth over the long run and can help those seeking financial freedom. </a:t>
            </a:r>
          </a:p>
          <a:p>
            <a:endParaRPr lang="en-CA" dirty="0">
              <a:solidFill>
                <a:schemeClr val="bg1"/>
              </a:solidFill>
            </a:endParaRPr>
          </a:p>
          <a:p>
            <a:r>
              <a:rPr lang="en-CA" dirty="0">
                <a:solidFill>
                  <a:schemeClr val="bg1"/>
                </a:solidFill>
              </a:rPr>
              <a:t>Compounding is not a get rich scheme and takes patience.</a:t>
            </a:r>
          </a:p>
          <a:p>
            <a:endParaRPr lang="en-CA" dirty="0">
              <a:solidFill>
                <a:schemeClr val="bg1"/>
              </a:solidFill>
            </a:endParaRPr>
          </a:p>
          <a:p>
            <a:r>
              <a:rPr lang="en-CA" dirty="0">
                <a:solidFill>
                  <a:schemeClr val="bg1"/>
                </a:solidFill>
              </a:rPr>
              <a:t>There are 3 things that determine your compound rate of return:</a:t>
            </a:r>
          </a:p>
          <a:p>
            <a:pPr lvl="1">
              <a:buFont typeface="Arial" panose="020B0604020202020204" pitchFamily="34" charset="0"/>
              <a:buChar char="•"/>
            </a:pPr>
            <a:r>
              <a:rPr lang="en-CA" dirty="0">
                <a:solidFill>
                  <a:schemeClr val="bg1"/>
                </a:solidFill>
              </a:rPr>
              <a:t>Time</a:t>
            </a:r>
          </a:p>
          <a:p>
            <a:pPr lvl="1">
              <a:buFont typeface="Arial" panose="020B0604020202020204" pitchFamily="34" charset="0"/>
              <a:buChar char="•"/>
            </a:pPr>
            <a:r>
              <a:rPr lang="en-CA" dirty="0">
                <a:solidFill>
                  <a:schemeClr val="bg1"/>
                </a:solidFill>
              </a:rPr>
              <a:t>Interest Rate/Return/Dividend</a:t>
            </a:r>
          </a:p>
          <a:p>
            <a:pPr lvl="1">
              <a:buFont typeface="Arial" panose="020B0604020202020204" pitchFamily="34" charset="0"/>
              <a:buChar char="•"/>
            </a:pPr>
            <a:r>
              <a:rPr lang="en-CA" dirty="0">
                <a:solidFill>
                  <a:schemeClr val="bg1"/>
                </a:solidFill>
              </a:rPr>
              <a:t>Tax Rate</a:t>
            </a:r>
          </a:p>
          <a:p>
            <a:pPr lvl="1">
              <a:buFont typeface="Arial" panose="020B0604020202020204" pitchFamily="34" charset="0"/>
              <a:buChar char="•"/>
            </a:pPr>
            <a:endParaRPr lang="en-CA" dirty="0">
              <a:solidFill>
                <a:schemeClr val="bg1"/>
              </a:solidFill>
            </a:endParaRPr>
          </a:p>
          <a:p>
            <a:r>
              <a:rPr lang="en-CA" dirty="0">
                <a:solidFill>
                  <a:schemeClr val="bg1"/>
                </a:solidFill>
              </a:rPr>
              <a:t>Let’s focus on the first 2. We want to maximize your RRSPs and TFSAs to take advantage of tax laws. For non-registered/cash accounts we would consult with your accountant to see if there is anything we need to be aware of.</a:t>
            </a:r>
          </a:p>
          <a:p>
            <a:pPr marL="457200" lvl="1" indent="0">
              <a:buClr>
                <a:schemeClr val="accent2"/>
              </a:buClr>
              <a:buNone/>
            </a:pPr>
            <a:endParaRPr lang="en-US" dirty="0"/>
          </a:p>
          <a:p>
            <a:pPr lvl="1">
              <a:buClr>
                <a:schemeClr val="accent2"/>
              </a:buClr>
            </a:pPr>
            <a:endParaRPr lang="en-US" dirty="0"/>
          </a:p>
          <a:p>
            <a:pPr>
              <a:buClr>
                <a:schemeClr val="accent2"/>
              </a:buClr>
            </a:pPr>
            <a:endParaRPr lang="en-US" dirty="0"/>
          </a:p>
        </p:txBody>
      </p:sp>
    </p:spTree>
    <p:extLst>
      <p:ext uri="{BB962C8B-B14F-4D97-AF65-F5344CB8AC3E}">
        <p14:creationId xmlns:p14="http://schemas.microsoft.com/office/powerpoint/2010/main" val="1822612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53D90E-F2EA-4BA1-ACBD-9D3D0EB22C8A}"/>
              </a:ext>
            </a:extLst>
          </p:cNvPr>
          <p:cNvSpPr>
            <a:spLocks noGrp="1"/>
          </p:cNvSpPr>
          <p:nvPr>
            <p:ph type="sldNum" sz="quarter" idx="18"/>
          </p:nvPr>
        </p:nvSpPr>
        <p:spPr/>
        <p:txBody>
          <a:bodyPr/>
          <a:lstStyle/>
          <a:p>
            <a:fld id="{8699F50C-BE38-4BD0-BA84-9B090E1F2B9B}" type="slidenum">
              <a:rPr lang="en-US" smtClean="0"/>
              <a:pPr/>
              <a:t>12</a:t>
            </a:fld>
            <a:endParaRPr lang="en-US" dirty="0"/>
          </a:p>
        </p:txBody>
      </p:sp>
      <p:sp>
        <p:nvSpPr>
          <p:cNvPr id="13" name="Title 13">
            <a:extLst>
              <a:ext uri="{FF2B5EF4-FFF2-40B4-BE49-F238E27FC236}">
                <a16:creationId xmlns:a16="http://schemas.microsoft.com/office/drawing/2014/main" id="{F64048FA-1C7E-4BEF-8273-A6490A2211F4}"/>
              </a:ext>
            </a:extLst>
          </p:cNvPr>
          <p:cNvSpPr>
            <a:spLocks noGrp="1"/>
          </p:cNvSpPr>
          <p:nvPr>
            <p:ph type="title"/>
          </p:nvPr>
        </p:nvSpPr>
        <p:spPr>
          <a:xfrm>
            <a:off x="518678" y="209028"/>
            <a:ext cx="9064234" cy="1147969"/>
          </a:xfrm>
        </p:spPr>
        <p:txBody>
          <a:bodyPr>
            <a:normAutofit/>
          </a:bodyPr>
          <a:lstStyle/>
          <a:p>
            <a:r>
              <a:rPr lang="en-US" sz="3200" dirty="0"/>
              <a:t>Time and Compounding</a:t>
            </a:r>
          </a:p>
        </p:txBody>
      </p:sp>
      <p:sp>
        <p:nvSpPr>
          <p:cNvPr id="10" name="TextBox 9">
            <a:extLst>
              <a:ext uri="{FF2B5EF4-FFF2-40B4-BE49-F238E27FC236}">
                <a16:creationId xmlns:a16="http://schemas.microsoft.com/office/drawing/2014/main" id="{4DCB733B-F7B6-47C2-AA5C-C35890C2C57B}"/>
              </a:ext>
            </a:extLst>
          </p:cNvPr>
          <p:cNvSpPr txBox="1"/>
          <p:nvPr/>
        </p:nvSpPr>
        <p:spPr>
          <a:xfrm>
            <a:off x="11126199" y="89402"/>
            <a:ext cx="758491" cy="714829"/>
          </a:xfrm>
          <a:prstGeom prst="rect">
            <a:avLst/>
          </a:prstGeom>
          <a:solidFill>
            <a:schemeClr val="accent6"/>
          </a:solidFill>
        </p:spPr>
        <p:txBody>
          <a:bodyPr wrap="square" rtlCol="0">
            <a:spAutoFit/>
          </a:bodyPr>
          <a:lstStyle/>
          <a:p>
            <a:endParaRPr lang="en-CA" dirty="0"/>
          </a:p>
        </p:txBody>
      </p:sp>
      <p:pic>
        <p:nvPicPr>
          <p:cNvPr id="7" name="Picture 6">
            <a:extLst>
              <a:ext uri="{FF2B5EF4-FFF2-40B4-BE49-F238E27FC236}">
                <a16:creationId xmlns:a16="http://schemas.microsoft.com/office/drawing/2014/main" id="{609EF836-37FC-4454-8045-F0621B1E4DDF}"/>
              </a:ext>
            </a:extLst>
          </p:cNvPr>
          <p:cNvPicPr>
            <a:picLocks noChangeAspect="1"/>
          </p:cNvPicPr>
          <p:nvPr/>
        </p:nvPicPr>
        <p:blipFill>
          <a:blip r:embed="rId2"/>
          <a:stretch>
            <a:fillRect/>
          </a:stretch>
        </p:blipFill>
        <p:spPr>
          <a:xfrm>
            <a:off x="2757055" y="1786936"/>
            <a:ext cx="6156718" cy="4362028"/>
          </a:xfrm>
          <a:prstGeom prst="rect">
            <a:avLst/>
          </a:prstGeom>
        </p:spPr>
      </p:pic>
    </p:spTree>
    <p:extLst>
      <p:ext uri="{BB962C8B-B14F-4D97-AF65-F5344CB8AC3E}">
        <p14:creationId xmlns:p14="http://schemas.microsoft.com/office/powerpoint/2010/main" val="687333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53D90E-F2EA-4BA1-ACBD-9D3D0EB22C8A}"/>
              </a:ext>
            </a:extLst>
          </p:cNvPr>
          <p:cNvSpPr>
            <a:spLocks noGrp="1"/>
          </p:cNvSpPr>
          <p:nvPr>
            <p:ph type="sldNum" sz="quarter" idx="18"/>
          </p:nvPr>
        </p:nvSpPr>
        <p:spPr/>
        <p:txBody>
          <a:bodyPr/>
          <a:lstStyle/>
          <a:p>
            <a:fld id="{8699F50C-BE38-4BD0-BA84-9B090E1F2B9B}" type="slidenum">
              <a:rPr lang="en-US" smtClean="0"/>
              <a:pPr/>
              <a:t>13</a:t>
            </a:fld>
            <a:endParaRPr lang="en-US" dirty="0"/>
          </a:p>
        </p:txBody>
      </p:sp>
      <p:sp>
        <p:nvSpPr>
          <p:cNvPr id="13" name="Title 13">
            <a:extLst>
              <a:ext uri="{FF2B5EF4-FFF2-40B4-BE49-F238E27FC236}">
                <a16:creationId xmlns:a16="http://schemas.microsoft.com/office/drawing/2014/main" id="{F64048FA-1C7E-4BEF-8273-A6490A2211F4}"/>
              </a:ext>
            </a:extLst>
          </p:cNvPr>
          <p:cNvSpPr>
            <a:spLocks noGrp="1"/>
          </p:cNvSpPr>
          <p:nvPr>
            <p:ph type="title"/>
          </p:nvPr>
        </p:nvSpPr>
        <p:spPr>
          <a:xfrm>
            <a:off x="518678" y="209028"/>
            <a:ext cx="9064234" cy="1147969"/>
          </a:xfrm>
        </p:spPr>
        <p:txBody>
          <a:bodyPr>
            <a:normAutofit/>
          </a:bodyPr>
          <a:lstStyle/>
          <a:p>
            <a:r>
              <a:rPr lang="en-US" sz="3200" dirty="0"/>
              <a:t>Rate of Return</a:t>
            </a:r>
          </a:p>
        </p:txBody>
      </p:sp>
      <p:sp>
        <p:nvSpPr>
          <p:cNvPr id="10" name="TextBox 9">
            <a:extLst>
              <a:ext uri="{FF2B5EF4-FFF2-40B4-BE49-F238E27FC236}">
                <a16:creationId xmlns:a16="http://schemas.microsoft.com/office/drawing/2014/main" id="{4DCB733B-F7B6-47C2-AA5C-C35890C2C57B}"/>
              </a:ext>
            </a:extLst>
          </p:cNvPr>
          <p:cNvSpPr txBox="1"/>
          <p:nvPr/>
        </p:nvSpPr>
        <p:spPr>
          <a:xfrm>
            <a:off x="11126199" y="89402"/>
            <a:ext cx="758491" cy="714829"/>
          </a:xfrm>
          <a:prstGeom prst="rect">
            <a:avLst/>
          </a:prstGeom>
          <a:solidFill>
            <a:schemeClr val="accent6"/>
          </a:solidFill>
        </p:spPr>
        <p:txBody>
          <a:bodyPr wrap="square" rtlCol="0">
            <a:spAutoFit/>
          </a:bodyPr>
          <a:lstStyle/>
          <a:p>
            <a:endParaRPr lang="en-CA" dirty="0"/>
          </a:p>
        </p:txBody>
      </p:sp>
      <p:sp>
        <p:nvSpPr>
          <p:cNvPr id="11" name="Content Placeholder 15">
            <a:extLst>
              <a:ext uri="{FF2B5EF4-FFF2-40B4-BE49-F238E27FC236}">
                <a16:creationId xmlns:a16="http://schemas.microsoft.com/office/drawing/2014/main" id="{9A5F177E-F1E9-4206-B1D8-6AA95D50545E}"/>
              </a:ext>
            </a:extLst>
          </p:cNvPr>
          <p:cNvSpPr txBox="1">
            <a:spLocks/>
          </p:cNvSpPr>
          <p:nvPr/>
        </p:nvSpPr>
        <p:spPr>
          <a:xfrm>
            <a:off x="931606" y="1663547"/>
            <a:ext cx="9431594" cy="4467693"/>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r>
              <a:rPr lang="en-CA" dirty="0">
                <a:solidFill>
                  <a:schemeClr val="bg1"/>
                </a:solidFill>
              </a:rPr>
              <a:t>Obviously, the higher your rate of return, the greater the benefits of compounding. </a:t>
            </a:r>
          </a:p>
          <a:p>
            <a:pPr marL="0" indent="0">
              <a:buNone/>
            </a:pPr>
            <a:endParaRPr lang="en-CA" dirty="0">
              <a:solidFill>
                <a:schemeClr val="bg1"/>
              </a:solidFill>
            </a:endParaRPr>
          </a:p>
          <a:p>
            <a:pPr marL="0" indent="0">
              <a:buNone/>
            </a:pPr>
            <a:r>
              <a:rPr lang="en-CA" dirty="0">
                <a:solidFill>
                  <a:schemeClr val="bg1"/>
                </a:solidFill>
              </a:rPr>
              <a:t>Example: a 5% return vs </a:t>
            </a:r>
            <a:r>
              <a:rPr lang="en-CA">
                <a:solidFill>
                  <a:schemeClr val="bg1"/>
                </a:solidFill>
              </a:rPr>
              <a:t>a 6% </a:t>
            </a:r>
            <a:r>
              <a:rPr lang="en-CA" dirty="0">
                <a:solidFill>
                  <a:schemeClr val="bg1"/>
                </a:solidFill>
              </a:rPr>
              <a:t>and 7% return for 15 years. </a:t>
            </a:r>
            <a:endParaRPr lang="en-US" dirty="0">
              <a:solidFill>
                <a:schemeClr val="bg1"/>
              </a:solidFill>
            </a:endParaRPr>
          </a:p>
          <a:p>
            <a:pPr lvl="1">
              <a:buClr>
                <a:schemeClr val="accent2"/>
              </a:buClr>
            </a:pPr>
            <a:endParaRPr lang="en-US" dirty="0"/>
          </a:p>
          <a:p>
            <a:pPr>
              <a:buClr>
                <a:schemeClr val="accent2"/>
              </a:buClr>
            </a:pPr>
            <a:endParaRPr lang="en-US" dirty="0"/>
          </a:p>
        </p:txBody>
      </p:sp>
      <p:graphicFrame>
        <p:nvGraphicFramePr>
          <p:cNvPr id="5" name="Table 5">
            <a:extLst>
              <a:ext uri="{FF2B5EF4-FFF2-40B4-BE49-F238E27FC236}">
                <a16:creationId xmlns:a16="http://schemas.microsoft.com/office/drawing/2014/main" id="{5223546E-F288-4C31-884E-3D5C40CEC69E}"/>
              </a:ext>
            </a:extLst>
          </p:cNvPr>
          <p:cNvGraphicFramePr>
            <a:graphicFrameLocks noGrp="1"/>
          </p:cNvGraphicFramePr>
          <p:nvPr>
            <p:extLst>
              <p:ext uri="{D42A27DB-BD31-4B8C-83A1-F6EECF244321}">
                <p14:modId xmlns:p14="http://schemas.microsoft.com/office/powerpoint/2010/main" val="1083437143"/>
              </p:ext>
            </p:extLst>
          </p:nvPr>
        </p:nvGraphicFramePr>
        <p:xfrm>
          <a:off x="2235201" y="3811836"/>
          <a:ext cx="7347711" cy="1849120"/>
        </p:xfrm>
        <a:graphic>
          <a:graphicData uri="http://schemas.openxmlformats.org/drawingml/2006/table">
            <a:tbl>
              <a:tblPr firstRow="1" bandRow="1">
                <a:tableStyleId>{5C22544A-7EE6-4342-B048-85BDC9FD1C3A}</a:tableStyleId>
              </a:tblPr>
              <a:tblGrid>
                <a:gridCol w="2449237">
                  <a:extLst>
                    <a:ext uri="{9D8B030D-6E8A-4147-A177-3AD203B41FA5}">
                      <a16:colId xmlns:a16="http://schemas.microsoft.com/office/drawing/2014/main" val="2066912335"/>
                    </a:ext>
                  </a:extLst>
                </a:gridCol>
                <a:gridCol w="1535568">
                  <a:extLst>
                    <a:ext uri="{9D8B030D-6E8A-4147-A177-3AD203B41FA5}">
                      <a16:colId xmlns:a16="http://schemas.microsoft.com/office/drawing/2014/main" val="3086921886"/>
                    </a:ext>
                  </a:extLst>
                </a:gridCol>
                <a:gridCol w="1524852">
                  <a:extLst>
                    <a:ext uri="{9D8B030D-6E8A-4147-A177-3AD203B41FA5}">
                      <a16:colId xmlns:a16="http://schemas.microsoft.com/office/drawing/2014/main" val="3669615168"/>
                    </a:ext>
                  </a:extLst>
                </a:gridCol>
                <a:gridCol w="1838054">
                  <a:extLst>
                    <a:ext uri="{9D8B030D-6E8A-4147-A177-3AD203B41FA5}">
                      <a16:colId xmlns:a16="http://schemas.microsoft.com/office/drawing/2014/main" val="712390244"/>
                    </a:ext>
                  </a:extLst>
                </a:gridCol>
              </a:tblGrid>
              <a:tr h="283279">
                <a:tc>
                  <a:txBody>
                    <a:bodyPr/>
                    <a:lstStyle/>
                    <a:p>
                      <a:r>
                        <a:rPr lang="en-US" dirty="0"/>
                        <a:t>Starting Value</a:t>
                      </a:r>
                      <a:endParaRPr lang="en-CA" dirty="0"/>
                    </a:p>
                  </a:txBody>
                  <a:tcPr/>
                </a:tc>
                <a:tc>
                  <a:txBody>
                    <a:bodyPr/>
                    <a:lstStyle/>
                    <a:p>
                      <a:r>
                        <a:rPr lang="en-US" dirty="0"/>
                        <a:t>$100,000</a:t>
                      </a:r>
                      <a:endParaRPr lang="en-CA" dirty="0"/>
                    </a:p>
                  </a:txBody>
                  <a:tcPr/>
                </a:tc>
                <a:tc>
                  <a:txBody>
                    <a:bodyPr/>
                    <a:lstStyle/>
                    <a:p>
                      <a:r>
                        <a:rPr lang="en-US" dirty="0"/>
                        <a:t>$100,000</a:t>
                      </a:r>
                      <a:endParaRPr lang="en-CA" dirty="0"/>
                    </a:p>
                  </a:txBody>
                  <a:tcPr/>
                </a:tc>
                <a:tc>
                  <a:txBody>
                    <a:bodyPr/>
                    <a:lstStyle/>
                    <a:p>
                      <a:r>
                        <a:rPr lang="en-US" dirty="0"/>
                        <a:t>$100,000</a:t>
                      </a:r>
                      <a:endParaRPr lang="en-CA" dirty="0"/>
                    </a:p>
                  </a:txBody>
                  <a:tcPr/>
                </a:tc>
                <a:extLst>
                  <a:ext uri="{0D108BD9-81ED-4DB2-BD59-A6C34878D82A}">
                    <a16:rowId xmlns:a16="http://schemas.microsoft.com/office/drawing/2014/main" val="1089038967"/>
                  </a:ext>
                </a:extLst>
              </a:tr>
              <a:tr h="370840">
                <a:tc>
                  <a:txBody>
                    <a:bodyPr/>
                    <a:lstStyle/>
                    <a:p>
                      <a:r>
                        <a:rPr lang="en-US" dirty="0">
                          <a:solidFill>
                            <a:schemeClr val="accent6"/>
                          </a:solidFill>
                        </a:rPr>
                        <a:t>Contributions</a:t>
                      </a:r>
                      <a:endParaRPr lang="en-CA" dirty="0">
                        <a:solidFill>
                          <a:schemeClr val="accent6"/>
                        </a:solidFill>
                      </a:endParaRPr>
                    </a:p>
                  </a:txBody>
                  <a:tcPr/>
                </a:tc>
                <a:tc>
                  <a:txBody>
                    <a:bodyPr/>
                    <a:lstStyle/>
                    <a:p>
                      <a:r>
                        <a:rPr lang="en-US" dirty="0">
                          <a:solidFill>
                            <a:schemeClr val="accent6"/>
                          </a:solidFill>
                        </a:rPr>
                        <a:t>0</a:t>
                      </a:r>
                      <a:endParaRPr lang="en-CA" dirty="0">
                        <a:solidFill>
                          <a:schemeClr val="accent6"/>
                        </a:solidFill>
                      </a:endParaRPr>
                    </a:p>
                  </a:txBody>
                  <a:tcPr/>
                </a:tc>
                <a:tc>
                  <a:txBody>
                    <a:bodyPr/>
                    <a:lstStyle/>
                    <a:p>
                      <a:r>
                        <a:rPr lang="en-US" dirty="0">
                          <a:solidFill>
                            <a:schemeClr val="accent6"/>
                          </a:solidFill>
                        </a:rPr>
                        <a:t>0</a:t>
                      </a:r>
                      <a:endParaRPr lang="en-CA" dirty="0">
                        <a:solidFill>
                          <a:schemeClr val="accent6"/>
                        </a:solidFill>
                      </a:endParaRPr>
                    </a:p>
                  </a:txBody>
                  <a:tcPr/>
                </a:tc>
                <a:tc>
                  <a:txBody>
                    <a:bodyPr/>
                    <a:lstStyle/>
                    <a:p>
                      <a:r>
                        <a:rPr lang="en-US" dirty="0">
                          <a:solidFill>
                            <a:schemeClr val="accent6"/>
                          </a:solidFill>
                        </a:rPr>
                        <a:t>0</a:t>
                      </a:r>
                      <a:endParaRPr lang="en-CA" dirty="0">
                        <a:solidFill>
                          <a:schemeClr val="accent6"/>
                        </a:solidFill>
                      </a:endParaRPr>
                    </a:p>
                  </a:txBody>
                  <a:tcPr/>
                </a:tc>
                <a:extLst>
                  <a:ext uri="{0D108BD9-81ED-4DB2-BD59-A6C34878D82A}">
                    <a16:rowId xmlns:a16="http://schemas.microsoft.com/office/drawing/2014/main" val="1450464538"/>
                  </a:ext>
                </a:extLst>
              </a:tr>
              <a:tr h="370840">
                <a:tc>
                  <a:txBody>
                    <a:bodyPr/>
                    <a:lstStyle/>
                    <a:p>
                      <a:r>
                        <a:rPr lang="en-US" dirty="0">
                          <a:solidFill>
                            <a:schemeClr val="accent6"/>
                          </a:solidFill>
                        </a:rPr>
                        <a:t>Years</a:t>
                      </a:r>
                      <a:endParaRPr lang="en-CA" dirty="0">
                        <a:solidFill>
                          <a:schemeClr val="accent6"/>
                        </a:solidFill>
                      </a:endParaRPr>
                    </a:p>
                  </a:txBody>
                  <a:tcPr/>
                </a:tc>
                <a:tc>
                  <a:txBody>
                    <a:bodyPr/>
                    <a:lstStyle/>
                    <a:p>
                      <a:r>
                        <a:rPr lang="en-US" dirty="0">
                          <a:solidFill>
                            <a:schemeClr val="accent6"/>
                          </a:solidFill>
                        </a:rPr>
                        <a:t>15</a:t>
                      </a:r>
                      <a:endParaRPr lang="en-CA" dirty="0">
                        <a:solidFill>
                          <a:schemeClr val="accent6"/>
                        </a:solidFill>
                      </a:endParaRPr>
                    </a:p>
                  </a:txBody>
                  <a:tcPr/>
                </a:tc>
                <a:tc>
                  <a:txBody>
                    <a:bodyPr/>
                    <a:lstStyle/>
                    <a:p>
                      <a:r>
                        <a:rPr lang="en-US" dirty="0">
                          <a:solidFill>
                            <a:schemeClr val="accent6"/>
                          </a:solidFill>
                        </a:rPr>
                        <a:t>15</a:t>
                      </a:r>
                      <a:endParaRPr lang="en-CA" dirty="0">
                        <a:solidFill>
                          <a:schemeClr val="accent6"/>
                        </a:solidFill>
                      </a:endParaRPr>
                    </a:p>
                  </a:txBody>
                  <a:tcPr/>
                </a:tc>
                <a:tc>
                  <a:txBody>
                    <a:bodyPr/>
                    <a:lstStyle/>
                    <a:p>
                      <a:r>
                        <a:rPr lang="en-US" dirty="0">
                          <a:solidFill>
                            <a:schemeClr val="accent6"/>
                          </a:solidFill>
                        </a:rPr>
                        <a:t>15</a:t>
                      </a:r>
                      <a:endParaRPr lang="en-CA" dirty="0">
                        <a:solidFill>
                          <a:schemeClr val="accent6"/>
                        </a:solidFill>
                      </a:endParaRPr>
                    </a:p>
                  </a:txBody>
                  <a:tcPr/>
                </a:tc>
                <a:extLst>
                  <a:ext uri="{0D108BD9-81ED-4DB2-BD59-A6C34878D82A}">
                    <a16:rowId xmlns:a16="http://schemas.microsoft.com/office/drawing/2014/main" val="3050781003"/>
                  </a:ext>
                </a:extLst>
              </a:tr>
              <a:tr h="370840">
                <a:tc>
                  <a:txBody>
                    <a:bodyPr/>
                    <a:lstStyle/>
                    <a:p>
                      <a:r>
                        <a:rPr lang="en-US" dirty="0">
                          <a:solidFill>
                            <a:schemeClr val="accent6"/>
                          </a:solidFill>
                        </a:rPr>
                        <a:t>Rate of Return</a:t>
                      </a:r>
                      <a:endParaRPr lang="en-CA" dirty="0">
                        <a:solidFill>
                          <a:schemeClr val="accent6"/>
                        </a:solidFill>
                      </a:endParaRPr>
                    </a:p>
                  </a:txBody>
                  <a:tcPr/>
                </a:tc>
                <a:tc>
                  <a:txBody>
                    <a:bodyPr/>
                    <a:lstStyle/>
                    <a:p>
                      <a:r>
                        <a:rPr lang="en-US" dirty="0">
                          <a:solidFill>
                            <a:schemeClr val="accent6"/>
                          </a:solidFill>
                        </a:rPr>
                        <a:t>5%</a:t>
                      </a:r>
                      <a:endParaRPr lang="en-CA" dirty="0">
                        <a:solidFill>
                          <a:schemeClr val="accent6"/>
                        </a:solidFill>
                      </a:endParaRPr>
                    </a:p>
                  </a:txBody>
                  <a:tcPr/>
                </a:tc>
                <a:tc>
                  <a:txBody>
                    <a:bodyPr/>
                    <a:lstStyle/>
                    <a:p>
                      <a:r>
                        <a:rPr lang="en-US" dirty="0">
                          <a:solidFill>
                            <a:schemeClr val="accent6"/>
                          </a:solidFill>
                        </a:rPr>
                        <a:t>6%</a:t>
                      </a:r>
                      <a:endParaRPr lang="en-CA" dirty="0">
                        <a:solidFill>
                          <a:schemeClr val="accent6"/>
                        </a:solidFill>
                      </a:endParaRPr>
                    </a:p>
                  </a:txBody>
                  <a:tcPr/>
                </a:tc>
                <a:tc>
                  <a:txBody>
                    <a:bodyPr/>
                    <a:lstStyle/>
                    <a:p>
                      <a:r>
                        <a:rPr lang="en-US" dirty="0">
                          <a:solidFill>
                            <a:schemeClr val="accent6"/>
                          </a:solidFill>
                        </a:rPr>
                        <a:t>7%</a:t>
                      </a:r>
                      <a:endParaRPr lang="en-CA" dirty="0">
                        <a:solidFill>
                          <a:schemeClr val="accent6"/>
                        </a:solidFill>
                      </a:endParaRPr>
                    </a:p>
                  </a:txBody>
                  <a:tcPr/>
                </a:tc>
                <a:extLst>
                  <a:ext uri="{0D108BD9-81ED-4DB2-BD59-A6C34878D82A}">
                    <a16:rowId xmlns:a16="http://schemas.microsoft.com/office/drawing/2014/main" val="3820020876"/>
                  </a:ext>
                </a:extLst>
              </a:tr>
              <a:tr h="370840">
                <a:tc>
                  <a:txBody>
                    <a:bodyPr/>
                    <a:lstStyle/>
                    <a:p>
                      <a:r>
                        <a:rPr lang="en-US" dirty="0">
                          <a:solidFill>
                            <a:schemeClr val="accent6"/>
                          </a:solidFill>
                        </a:rPr>
                        <a:t>Ending Value</a:t>
                      </a:r>
                      <a:endParaRPr lang="en-CA" dirty="0">
                        <a:solidFill>
                          <a:schemeClr val="accent6"/>
                        </a:solidFill>
                      </a:endParaRPr>
                    </a:p>
                  </a:txBody>
                  <a:tcPr/>
                </a:tc>
                <a:tc>
                  <a:txBody>
                    <a:bodyPr/>
                    <a:lstStyle/>
                    <a:p>
                      <a:r>
                        <a:rPr lang="en-US" dirty="0">
                          <a:solidFill>
                            <a:schemeClr val="accent6"/>
                          </a:solidFill>
                        </a:rPr>
                        <a:t>$207,893</a:t>
                      </a:r>
                      <a:endParaRPr lang="en-CA" dirty="0">
                        <a:solidFill>
                          <a:schemeClr val="accent6"/>
                        </a:solidFill>
                      </a:endParaRPr>
                    </a:p>
                  </a:txBody>
                  <a:tcPr/>
                </a:tc>
                <a:tc>
                  <a:txBody>
                    <a:bodyPr/>
                    <a:lstStyle/>
                    <a:p>
                      <a:r>
                        <a:rPr lang="en-US" dirty="0">
                          <a:solidFill>
                            <a:schemeClr val="accent6"/>
                          </a:solidFill>
                        </a:rPr>
                        <a:t>$239,656</a:t>
                      </a:r>
                      <a:endParaRPr lang="en-CA" dirty="0">
                        <a:solidFill>
                          <a:schemeClr val="accent6"/>
                        </a:solidFill>
                      </a:endParaRPr>
                    </a:p>
                  </a:txBody>
                  <a:tcPr/>
                </a:tc>
                <a:tc>
                  <a:txBody>
                    <a:bodyPr/>
                    <a:lstStyle/>
                    <a:p>
                      <a:r>
                        <a:rPr lang="en-US" dirty="0">
                          <a:solidFill>
                            <a:schemeClr val="accent6"/>
                          </a:solidFill>
                        </a:rPr>
                        <a:t>$275,903</a:t>
                      </a:r>
                      <a:endParaRPr lang="en-CA" dirty="0">
                        <a:solidFill>
                          <a:schemeClr val="accent6"/>
                        </a:solidFill>
                      </a:endParaRPr>
                    </a:p>
                  </a:txBody>
                  <a:tcPr/>
                </a:tc>
                <a:extLst>
                  <a:ext uri="{0D108BD9-81ED-4DB2-BD59-A6C34878D82A}">
                    <a16:rowId xmlns:a16="http://schemas.microsoft.com/office/drawing/2014/main" val="3319960007"/>
                  </a:ext>
                </a:extLst>
              </a:tr>
            </a:tbl>
          </a:graphicData>
        </a:graphic>
      </p:graphicFrame>
    </p:spTree>
    <p:extLst>
      <p:ext uri="{BB962C8B-B14F-4D97-AF65-F5344CB8AC3E}">
        <p14:creationId xmlns:p14="http://schemas.microsoft.com/office/powerpoint/2010/main" val="1490365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3C6B2E-52AF-426A-99D0-AF70B1159670}"/>
              </a:ext>
            </a:extLst>
          </p:cNvPr>
          <p:cNvSpPr>
            <a:spLocks noGrp="1"/>
          </p:cNvSpPr>
          <p:nvPr>
            <p:ph type="body" sz="quarter" idx="16"/>
          </p:nvPr>
        </p:nvSpPr>
        <p:spPr>
          <a:xfrm>
            <a:off x="625618" y="534303"/>
            <a:ext cx="7368596" cy="608895"/>
          </a:xfrm>
        </p:spPr>
        <p:txBody>
          <a:bodyPr>
            <a:normAutofit/>
          </a:bodyPr>
          <a:lstStyle/>
          <a:p>
            <a:r>
              <a:rPr lang="en-US" sz="2800" b="1" dirty="0"/>
              <a:t>Rate of Return</a:t>
            </a:r>
            <a:endParaRPr lang="en-CA" sz="2800" b="1" dirty="0"/>
          </a:p>
        </p:txBody>
      </p:sp>
      <p:sp>
        <p:nvSpPr>
          <p:cNvPr id="4" name="Slide Number Placeholder 3">
            <a:extLst>
              <a:ext uri="{FF2B5EF4-FFF2-40B4-BE49-F238E27FC236}">
                <a16:creationId xmlns:a16="http://schemas.microsoft.com/office/drawing/2014/main" id="{25565A13-B9A2-4B45-8CC6-F5B844A37086}"/>
              </a:ext>
            </a:extLst>
          </p:cNvPr>
          <p:cNvSpPr>
            <a:spLocks noGrp="1"/>
          </p:cNvSpPr>
          <p:nvPr>
            <p:ph type="sldNum" sz="quarter" idx="18"/>
          </p:nvPr>
        </p:nvSpPr>
        <p:spPr/>
        <p:txBody>
          <a:bodyPr/>
          <a:lstStyle/>
          <a:p>
            <a:fld id="{8699F50C-BE38-4BD0-BA84-9B090E1F2B9B}" type="slidenum">
              <a:rPr lang="en-US" noProof="0" smtClean="0"/>
              <a:t>14</a:t>
            </a:fld>
            <a:endParaRPr lang="en-US" noProof="0" dirty="0"/>
          </a:p>
        </p:txBody>
      </p:sp>
      <p:sp>
        <p:nvSpPr>
          <p:cNvPr id="10" name="TextBox 9">
            <a:extLst>
              <a:ext uri="{FF2B5EF4-FFF2-40B4-BE49-F238E27FC236}">
                <a16:creationId xmlns:a16="http://schemas.microsoft.com/office/drawing/2014/main" id="{1AE7E9D6-3B1E-45B9-AA55-16854446698C}"/>
              </a:ext>
            </a:extLst>
          </p:cNvPr>
          <p:cNvSpPr txBox="1"/>
          <p:nvPr/>
        </p:nvSpPr>
        <p:spPr>
          <a:xfrm>
            <a:off x="11126199" y="89402"/>
            <a:ext cx="758491" cy="714829"/>
          </a:xfrm>
          <a:prstGeom prst="rect">
            <a:avLst/>
          </a:prstGeom>
          <a:solidFill>
            <a:schemeClr val="accent6"/>
          </a:solidFill>
        </p:spPr>
        <p:txBody>
          <a:bodyPr wrap="square" rtlCol="0">
            <a:spAutoFit/>
          </a:bodyPr>
          <a:lstStyle/>
          <a:p>
            <a:endParaRPr lang="en-CA" dirty="0"/>
          </a:p>
        </p:txBody>
      </p:sp>
      <p:graphicFrame>
        <p:nvGraphicFramePr>
          <p:cNvPr id="5" name="Table 5">
            <a:extLst>
              <a:ext uri="{FF2B5EF4-FFF2-40B4-BE49-F238E27FC236}">
                <a16:creationId xmlns:a16="http://schemas.microsoft.com/office/drawing/2014/main" id="{56CE73AC-9220-471E-AC58-24BAF6F3E3CA}"/>
              </a:ext>
            </a:extLst>
          </p:cNvPr>
          <p:cNvGraphicFramePr>
            <a:graphicFrameLocks noGrp="1"/>
          </p:cNvGraphicFramePr>
          <p:nvPr>
            <p:extLst>
              <p:ext uri="{D42A27DB-BD31-4B8C-83A1-F6EECF244321}">
                <p14:modId xmlns:p14="http://schemas.microsoft.com/office/powerpoint/2010/main" val="2953803780"/>
              </p:ext>
            </p:extLst>
          </p:nvPr>
        </p:nvGraphicFramePr>
        <p:xfrm>
          <a:off x="3569465" y="2687320"/>
          <a:ext cx="3999123" cy="1483360"/>
        </p:xfrm>
        <a:graphic>
          <a:graphicData uri="http://schemas.openxmlformats.org/drawingml/2006/table">
            <a:tbl>
              <a:tblPr firstRow="1" bandRow="1">
                <a:tableStyleId>{5C22544A-7EE6-4342-B048-85BDC9FD1C3A}</a:tableStyleId>
              </a:tblPr>
              <a:tblGrid>
                <a:gridCol w="1831248">
                  <a:extLst>
                    <a:ext uri="{9D8B030D-6E8A-4147-A177-3AD203B41FA5}">
                      <a16:colId xmlns:a16="http://schemas.microsoft.com/office/drawing/2014/main" val="3296432424"/>
                    </a:ext>
                  </a:extLst>
                </a:gridCol>
                <a:gridCol w="2167875">
                  <a:extLst>
                    <a:ext uri="{9D8B030D-6E8A-4147-A177-3AD203B41FA5}">
                      <a16:colId xmlns:a16="http://schemas.microsoft.com/office/drawing/2014/main" val="1441062283"/>
                    </a:ext>
                  </a:extLst>
                </a:gridCol>
              </a:tblGrid>
              <a:tr h="370840">
                <a:tc>
                  <a:txBody>
                    <a:bodyPr/>
                    <a:lstStyle/>
                    <a:p>
                      <a:r>
                        <a:rPr lang="en-US" dirty="0"/>
                        <a:t>Interest </a:t>
                      </a:r>
                      <a:endParaRPr lang="en-CA" dirty="0"/>
                    </a:p>
                  </a:txBody>
                  <a:tcPr/>
                </a:tc>
                <a:tc>
                  <a:txBody>
                    <a:bodyPr/>
                    <a:lstStyle/>
                    <a:p>
                      <a:r>
                        <a:rPr lang="en-US" dirty="0"/>
                        <a:t>Value</a:t>
                      </a:r>
                      <a:endParaRPr lang="en-CA" dirty="0"/>
                    </a:p>
                  </a:txBody>
                  <a:tcPr/>
                </a:tc>
                <a:extLst>
                  <a:ext uri="{0D108BD9-81ED-4DB2-BD59-A6C34878D82A}">
                    <a16:rowId xmlns:a16="http://schemas.microsoft.com/office/drawing/2014/main" val="604451460"/>
                  </a:ext>
                </a:extLst>
              </a:tr>
              <a:tr h="370840">
                <a:tc>
                  <a:txBody>
                    <a:bodyPr/>
                    <a:lstStyle/>
                    <a:p>
                      <a:r>
                        <a:rPr lang="en-US" dirty="0">
                          <a:solidFill>
                            <a:schemeClr val="accent6"/>
                          </a:solidFill>
                        </a:rPr>
                        <a:t>5%</a:t>
                      </a:r>
                      <a:endParaRPr lang="en-CA" dirty="0">
                        <a:solidFill>
                          <a:schemeClr val="accent6"/>
                        </a:solidFill>
                      </a:endParaRPr>
                    </a:p>
                  </a:txBody>
                  <a:tcPr/>
                </a:tc>
                <a:tc>
                  <a:txBody>
                    <a:bodyPr/>
                    <a:lstStyle/>
                    <a:p>
                      <a:r>
                        <a:rPr lang="en-US" dirty="0">
                          <a:solidFill>
                            <a:schemeClr val="accent6"/>
                          </a:solidFill>
                        </a:rPr>
                        <a:t>$343,838</a:t>
                      </a:r>
                      <a:endParaRPr lang="en-CA" dirty="0">
                        <a:solidFill>
                          <a:schemeClr val="accent6"/>
                        </a:solidFill>
                      </a:endParaRPr>
                    </a:p>
                  </a:txBody>
                  <a:tcPr/>
                </a:tc>
                <a:extLst>
                  <a:ext uri="{0D108BD9-81ED-4DB2-BD59-A6C34878D82A}">
                    <a16:rowId xmlns:a16="http://schemas.microsoft.com/office/drawing/2014/main" val="996273474"/>
                  </a:ext>
                </a:extLst>
              </a:tr>
              <a:tr h="370840">
                <a:tc>
                  <a:txBody>
                    <a:bodyPr/>
                    <a:lstStyle/>
                    <a:p>
                      <a:r>
                        <a:rPr lang="en-US" dirty="0">
                          <a:solidFill>
                            <a:schemeClr val="accent6"/>
                          </a:solidFill>
                        </a:rPr>
                        <a:t>6%</a:t>
                      </a:r>
                      <a:endParaRPr lang="en-CA" dirty="0">
                        <a:solidFill>
                          <a:schemeClr val="accent6"/>
                        </a:solidFill>
                      </a:endParaRPr>
                    </a:p>
                  </a:txBody>
                  <a:tcPr/>
                </a:tc>
                <a:tc>
                  <a:txBody>
                    <a:bodyPr/>
                    <a:lstStyle/>
                    <a:p>
                      <a:r>
                        <a:rPr lang="en-US" dirty="0">
                          <a:solidFill>
                            <a:schemeClr val="accent6"/>
                          </a:solidFill>
                        </a:rPr>
                        <a:t>$387,691</a:t>
                      </a:r>
                      <a:endParaRPr lang="en-CA" dirty="0">
                        <a:solidFill>
                          <a:schemeClr val="accent6"/>
                        </a:solidFill>
                      </a:endParaRPr>
                    </a:p>
                  </a:txBody>
                  <a:tcPr/>
                </a:tc>
                <a:extLst>
                  <a:ext uri="{0D108BD9-81ED-4DB2-BD59-A6C34878D82A}">
                    <a16:rowId xmlns:a16="http://schemas.microsoft.com/office/drawing/2014/main" val="4059423924"/>
                  </a:ext>
                </a:extLst>
              </a:tr>
              <a:tr h="370840">
                <a:tc>
                  <a:txBody>
                    <a:bodyPr/>
                    <a:lstStyle/>
                    <a:p>
                      <a:r>
                        <a:rPr lang="en-US" dirty="0">
                          <a:solidFill>
                            <a:schemeClr val="accent6"/>
                          </a:solidFill>
                        </a:rPr>
                        <a:t>7%</a:t>
                      </a:r>
                      <a:endParaRPr lang="en-CA" dirty="0">
                        <a:solidFill>
                          <a:schemeClr val="accent6"/>
                        </a:solidFill>
                      </a:endParaRPr>
                    </a:p>
                  </a:txBody>
                  <a:tcPr/>
                </a:tc>
                <a:tc>
                  <a:txBody>
                    <a:bodyPr/>
                    <a:lstStyle/>
                    <a:p>
                      <a:r>
                        <a:rPr lang="en-US" dirty="0">
                          <a:solidFill>
                            <a:schemeClr val="accent6"/>
                          </a:solidFill>
                        </a:rPr>
                        <a:t>$437,231</a:t>
                      </a:r>
                      <a:endParaRPr lang="en-CA" dirty="0">
                        <a:solidFill>
                          <a:schemeClr val="accent6"/>
                        </a:solidFill>
                      </a:endParaRPr>
                    </a:p>
                  </a:txBody>
                  <a:tcPr/>
                </a:tc>
                <a:extLst>
                  <a:ext uri="{0D108BD9-81ED-4DB2-BD59-A6C34878D82A}">
                    <a16:rowId xmlns:a16="http://schemas.microsoft.com/office/drawing/2014/main" val="647451633"/>
                  </a:ext>
                </a:extLst>
              </a:tr>
            </a:tbl>
          </a:graphicData>
        </a:graphic>
      </p:graphicFrame>
      <p:sp>
        <p:nvSpPr>
          <p:cNvPr id="7" name="TextBox 6">
            <a:extLst>
              <a:ext uri="{FF2B5EF4-FFF2-40B4-BE49-F238E27FC236}">
                <a16:creationId xmlns:a16="http://schemas.microsoft.com/office/drawing/2014/main" id="{681E6613-DF79-4084-B043-6BAD0B915D02}"/>
              </a:ext>
            </a:extLst>
          </p:cNvPr>
          <p:cNvSpPr txBox="1"/>
          <p:nvPr/>
        </p:nvSpPr>
        <p:spPr>
          <a:xfrm>
            <a:off x="625618" y="1504888"/>
            <a:ext cx="9320269" cy="646331"/>
          </a:xfrm>
          <a:prstGeom prst="rect">
            <a:avLst/>
          </a:prstGeom>
          <a:noFill/>
        </p:spPr>
        <p:txBody>
          <a:bodyPr wrap="square" rtlCol="0">
            <a:spAutoFit/>
          </a:bodyPr>
          <a:lstStyle/>
          <a:p>
            <a:r>
              <a:rPr lang="en-US" dirty="0"/>
              <a:t>What would happen if you merely added topping up a TFSA with the current limit of $6000?</a:t>
            </a:r>
            <a:endParaRPr lang="en-CA" dirty="0"/>
          </a:p>
        </p:txBody>
      </p:sp>
      <p:sp>
        <p:nvSpPr>
          <p:cNvPr id="8" name="Rectangle 7">
            <a:extLst>
              <a:ext uri="{FF2B5EF4-FFF2-40B4-BE49-F238E27FC236}">
                <a16:creationId xmlns:a16="http://schemas.microsoft.com/office/drawing/2014/main" id="{BFFC302F-7ADD-4645-B548-3E311C26D6F5}"/>
              </a:ext>
            </a:extLst>
          </p:cNvPr>
          <p:cNvSpPr/>
          <p:nvPr/>
        </p:nvSpPr>
        <p:spPr>
          <a:xfrm>
            <a:off x="625618" y="4841013"/>
            <a:ext cx="10332656" cy="646331"/>
          </a:xfrm>
          <a:prstGeom prst="rect">
            <a:avLst/>
          </a:prstGeom>
        </p:spPr>
        <p:txBody>
          <a:bodyPr wrap="square">
            <a:spAutoFit/>
          </a:bodyPr>
          <a:lstStyle/>
          <a:p>
            <a:r>
              <a:rPr lang="en-CA" dirty="0"/>
              <a:t>The difference between a 6% and 7% return might not seem like much, but another way of looking at it is the difference between doubling your money in 12 years vs 10.3 years</a:t>
            </a:r>
          </a:p>
        </p:txBody>
      </p:sp>
    </p:spTree>
    <p:extLst>
      <p:ext uri="{BB962C8B-B14F-4D97-AF65-F5344CB8AC3E}">
        <p14:creationId xmlns:p14="http://schemas.microsoft.com/office/powerpoint/2010/main" val="3152014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3C6B2E-52AF-426A-99D0-AF70B1159670}"/>
              </a:ext>
            </a:extLst>
          </p:cNvPr>
          <p:cNvSpPr>
            <a:spLocks noGrp="1"/>
          </p:cNvSpPr>
          <p:nvPr>
            <p:ph type="body" sz="quarter" idx="16"/>
          </p:nvPr>
        </p:nvSpPr>
        <p:spPr>
          <a:xfrm>
            <a:off x="625618" y="534303"/>
            <a:ext cx="7368596" cy="608895"/>
          </a:xfrm>
        </p:spPr>
        <p:txBody>
          <a:bodyPr>
            <a:normAutofit/>
          </a:bodyPr>
          <a:lstStyle/>
          <a:p>
            <a:r>
              <a:rPr lang="en-US" sz="2800" b="1" dirty="0"/>
              <a:t>Rate of Return</a:t>
            </a:r>
            <a:endParaRPr lang="en-CA" sz="2800" b="1" dirty="0"/>
          </a:p>
        </p:txBody>
      </p:sp>
      <p:sp>
        <p:nvSpPr>
          <p:cNvPr id="4" name="Slide Number Placeholder 3">
            <a:extLst>
              <a:ext uri="{FF2B5EF4-FFF2-40B4-BE49-F238E27FC236}">
                <a16:creationId xmlns:a16="http://schemas.microsoft.com/office/drawing/2014/main" id="{25565A13-B9A2-4B45-8CC6-F5B844A37086}"/>
              </a:ext>
            </a:extLst>
          </p:cNvPr>
          <p:cNvSpPr>
            <a:spLocks noGrp="1"/>
          </p:cNvSpPr>
          <p:nvPr>
            <p:ph type="sldNum" sz="quarter" idx="18"/>
          </p:nvPr>
        </p:nvSpPr>
        <p:spPr/>
        <p:txBody>
          <a:bodyPr/>
          <a:lstStyle/>
          <a:p>
            <a:fld id="{8699F50C-BE38-4BD0-BA84-9B090E1F2B9B}" type="slidenum">
              <a:rPr lang="en-US" noProof="0" smtClean="0"/>
              <a:t>15</a:t>
            </a:fld>
            <a:endParaRPr lang="en-US" noProof="0" dirty="0"/>
          </a:p>
        </p:txBody>
      </p:sp>
      <p:sp>
        <p:nvSpPr>
          <p:cNvPr id="10" name="TextBox 9">
            <a:extLst>
              <a:ext uri="{FF2B5EF4-FFF2-40B4-BE49-F238E27FC236}">
                <a16:creationId xmlns:a16="http://schemas.microsoft.com/office/drawing/2014/main" id="{1AE7E9D6-3B1E-45B9-AA55-16854446698C}"/>
              </a:ext>
            </a:extLst>
          </p:cNvPr>
          <p:cNvSpPr txBox="1"/>
          <p:nvPr/>
        </p:nvSpPr>
        <p:spPr>
          <a:xfrm>
            <a:off x="11126199" y="89402"/>
            <a:ext cx="758491" cy="714829"/>
          </a:xfrm>
          <a:prstGeom prst="rect">
            <a:avLst/>
          </a:prstGeom>
          <a:solidFill>
            <a:schemeClr val="accent6"/>
          </a:solidFill>
        </p:spPr>
        <p:txBody>
          <a:bodyPr wrap="square" rtlCol="0">
            <a:spAutoFit/>
          </a:bodyPr>
          <a:lstStyle/>
          <a:p>
            <a:endParaRPr lang="en-CA" dirty="0"/>
          </a:p>
        </p:txBody>
      </p:sp>
      <p:graphicFrame>
        <p:nvGraphicFramePr>
          <p:cNvPr id="5" name="Table 5">
            <a:extLst>
              <a:ext uri="{FF2B5EF4-FFF2-40B4-BE49-F238E27FC236}">
                <a16:creationId xmlns:a16="http://schemas.microsoft.com/office/drawing/2014/main" id="{56CE73AC-9220-471E-AC58-24BAF6F3E3CA}"/>
              </a:ext>
            </a:extLst>
          </p:cNvPr>
          <p:cNvGraphicFramePr>
            <a:graphicFrameLocks noGrp="1"/>
          </p:cNvGraphicFramePr>
          <p:nvPr>
            <p:extLst>
              <p:ext uri="{D42A27DB-BD31-4B8C-83A1-F6EECF244321}">
                <p14:modId xmlns:p14="http://schemas.microsoft.com/office/powerpoint/2010/main" val="3038746663"/>
              </p:ext>
            </p:extLst>
          </p:nvPr>
        </p:nvGraphicFramePr>
        <p:xfrm>
          <a:off x="3569465" y="2687320"/>
          <a:ext cx="3999123" cy="1483360"/>
        </p:xfrm>
        <a:graphic>
          <a:graphicData uri="http://schemas.openxmlformats.org/drawingml/2006/table">
            <a:tbl>
              <a:tblPr firstRow="1" bandRow="1">
                <a:tableStyleId>{5C22544A-7EE6-4342-B048-85BDC9FD1C3A}</a:tableStyleId>
              </a:tblPr>
              <a:tblGrid>
                <a:gridCol w="1831248">
                  <a:extLst>
                    <a:ext uri="{9D8B030D-6E8A-4147-A177-3AD203B41FA5}">
                      <a16:colId xmlns:a16="http://schemas.microsoft.com/office/drawing/2014/main" val="3296432424"/>
                    </a:ext>
                  </a:extLst>
                </a:gridCol>
                <a:gridCol w="2167875">
                  <a:extLst>
                    <a:ext uri="{9D8B030D-6E8A-4147-A177-3AD203B41FA5}">
                      <a16:colId xmlns:a16="http://schemas.microsoft.com/office/drawing/2014/main" val="1441062283"/>
                    </a:ext>
                  </a:extLst>
                </a:gridCol>
              </a:tblGrid>
              <a:tr h="370840">
                <a:tc>
                  <a:txBody>
                    <a:bodyPr/>
                    <a:lstStyle/>
                    <a:p>
                      <a:r>
                        <a:rPr lang="en-US" dirty="0"/>
                        <a:t>Interest </a:t>
                      </a:r>
                      <a:endParaRPr lang="en-CA" dirty="0"/>
                    </a:p>
                  </a:txBody>
                  <a:tcPr/>
                </a:tc>
                <a:tc>
                  <a:txBody>
                    <a:bodyPr/>
                    <a:lstStyle/>
                    <a:p>
                      <a:r>
                        <a:rPr lang="en-US" dirty="0"/>
                        <a:t>Value</a:t>
                      </a:r>
                      <a:endParaRPr lang="en-CA" dirty="0"/>
                    </a:p>
                  </a:txBody>
                  <a:tcPr/>
                </a:tc>
                <a:extLst>
                  <a:ext uri="{0D108BD9-81ED-4DB2-BD59-A6C34878D82A}">
                    <a16:rowId xmlns:a16="http://schemas.microsoft.com/office/drawing/2014/main" val="604451460"/>
                  </a:ext>
                </a:extLst>
              </a:tr>
              <a:tr h="370840">
                <a:tc>
                  <a:txBody>
                    <a:bodyPr/>
                    <a:lstStyle/>
                    <a:p>
                      <a:r>
                        <a:rPr lang="en-US" dirty="0">
                          <a:solidFill>
                            <a:schemeClr val="accent6"/>
                          </a:solidFill>
                        </a:rPr>
                        <a:t>5%</a:t>
                      </a:r>
                      <a:endParaRPr lang="en-CA" dirty="0">
                        <a:solidFill>
                          <a:schemeClr val="accent6"/>
                        </a:solidFill>
                      </a:endParaRPr>
                    </a:p>
                  </a:txBody>
                  <a:tcPr/>
                </a:tc>
                <a:tc>
                  <a:txBody>
                    <a:bodyPr/>
                    <a:lstStyle/>
                    <a:p>
                      <a:r>
                        <a:rPr lang="en-US" dirty="0">
                          <a:solidFill>
                            <a:schemeClr val="accent6"/>
                          </a:solidFill>
                        </a:rPr>
                        <a:t>$473 645</a:t>
                      </a:r>
                      <a:endParaRPr lang="en-CA" dirty="0">
                        <a:solidFill>
                          <a:schemeClr val="accent6"/>
                        </a:solidFill>
                      </a:endParaRPr>
                    </a:p>
                  </a:txBody>
                  <a:tcPr/>
                </a:tc>
                <a:extLst>
                  <a:ext uri="{0D108BD9-81ED-4DB2-BD59-A6C34878D82A}">
                    <a16:rowId xmlns:a16="http://schemas.microsoft.com/office/drawing/2014/main" val="996273474"/>
                  </a:ext>
                </a:extLst>
              </a:tr>
              <a:tr h="370840">
                <a:tc>
                  <a:txBody>
                    <a:bodyPr/>
                    <a:lstStyle/>
                    <a:p>
                      <a:r>
                        <a:rPr lang="en-US" dirty="0">
                          <a:solidFill>
                            <a:schemeClr val="accent6"/>
                          </a:solidFill>
                        </a:rPr>
                        <a:t>6%</a:t>
                      </a:r>
                      <a:endParaRPr lang="en-CA" dirty="0">
                        <a:solidFill>
                          <a:schemeClr val="accent6"/>
                        </a:solidFill>
                      </a:endParaRPr>
                    </a:p>
                  </a:txBody>
                  <a:tcPr/>
                </a:tc>
                <a:tc>
                  <a:txBody>
                    <a:bodyPr/>
                    <a:lstStyle/>
                    <a:p>
                      <a:r>
                        <a:rPr lang="en-US" dirty="0">
                          <a:solidFill>
                            <a:schemeClr val="accent6"/>
                          </a:solidFill>
                        </a:rPr>
                        <a:t>$554 670</a:t>
                      </a:r>
                      <a:endParaRPr lang="en-CA" dirty="0">
                        <a:solidFill>
                          <a:schemeClr val="accent6"/>
                        </a:solidFill>
                      </a:endParaRPr>
                    </a:p>
                  </a:txBody>
                  <a:tcPr/>
                </a:tc>
                <a:extLst>
                  <a:ext uri="{0D108BD9-81ED-4DB2-BD59-A6C34878D82A}">
                    <a16:rowId xmlns:a16="http://schemas.microsoft.com/office/drawing/2014/main" val="4059423924"/>
                  </a:ext>
                </a:extLst>
              </a:tr>
              <a:tr h="370840">
                <a:tc>
                  <a:txBody>
                    <a:bodyPr/>
                    <a:lstStyle/>
                    <a:p>
                      <a:r>
                        <a:rPr lang="en-US" dirty="0">
                          <a:solidFill>
                            <a:schemeClr val="accent6"/>
                          </a:solidFill>
                        </a:rPr>
                        <a:t>7%</a:t>
                      </a:r>
                      <a:endParaRPr lang="en-CA" dirty="0">
                        <a:solidFill>
                          <a:schemeClr val="accent6"/>
                        </a:solidFill>
                      </a:endParaRPr>
                    </a:p>
                  </a:txBody>
                  <a:tcPr/>
                </a:tc>
                <a:tc>
                  <a:txBody>
                    <a:bodyPr/>
                    <a:lstStyle/>
                    <a:p>
                      <a:r>
                        <a:rPr lang="en-US" dirty="0">
                          <a:solidFill>
                            <a:schemeClr val="accent6"/>
                          </a:solidFill>
                        </a:rPr>
                        <a:t>$650 160</a:t>
                      </a:r>
                      <a:endParaRPr lang="en-CA" dirty="0">
                        <a:solidFill>
                          <a:schemeClr val="accent6"/>
                        </a:solidFill>
                      </a:endParaRPr>
                    </a:p>
                  </a:txBody>
                  <a:tcPr/>
                </a:tc>
                <a:extLst>
                  <a:ext uri="{0D108BD9-81ED-4DB2-BD59-A6C34878D82A}">
                    <a16:rowId xmlns:a16="http://schemas.microsoft.com/office/drawing/2014/main" val="647451633"/>
                  </a:ext>
                </a:extLst>
              </a:tr>
            </a:tbl>
          </a:graphicData>
        </a:graphic>
      </p:graphicFrame>
      <p:sp>
        <p:nvSpPr>
          <p:cNvPr id="7" name="TextBox 6">
            <a:extLst>
              <a:ext uri="{FF2B5EF4-FFF2-40B4-BE49-F238E27FC236}">
                <a16:creationId xmlns:a16="http://schemas.microsoft.com/office/drawing/2014/main" id="{681E6613-DF79-4084-B043-6BAD0B915D02}"/>
              </a:ext>
            </a:extLst>
          </p:cNvPr>
          <p:cNvSpPr txBox="1"/>
          <p:nvPr/>
        </p:nvSpPr>
        <p:spPr>
          <a:xfrm>
            <a:off x="625618" y="1504888"/>
            <a:ext cx="9320269" cy="646331"/>
          </a:xfrm>
          <a:prstGeom prst="rect">
            <a:avLst/>
          </a:prstGeom>
          <a:noFill/>
        </p:spPr>
        <p:txBody>
          <a:bodyPr wrap="square" rtlCol="0">
            <a:spAutoFit/>
          </a:bodyPr>
          <a:lstStyle/>
          <a:p>
            <a:r>
              <a:rPr lang="en-CA" dirty="0"/>
              <a:t>What happens if add 5 more years to the above example of starting with $100,000, adding $6,000/year for 20 years?</a:t>
            </a:r>
          </a:p>
        </p:txBody>
      </p:sp>
      <p:sp>
        <p:nvSpPr>
          <p:cNvPr id="8" name="Rectangle 7">
            <a:extLst>
              <a:ext uri="{FF2B5EF4-FFF2-40B4-BE49-F238E27FC236}">
                <a16:creationId xmlns:a16="http://schemas.microsoft.com/office/drawing/2014/main" id="{BFFC302F-7ADD-4645-B548-3E311C26D6F5}"/>
              </a:ext>
            </a:extLst>
          </p:cNvPr>
          <p:cNvSpPr/>
          <p:nvPr/>
        </p:nvSpPr>
        <p:spPr>
          <a:xfrm>
            <a:off x="2553570" y="4852030"/>
            <a:ext cx="6513312" cy="369332"/>
          </a:xfrm>
          <a:prstGeom prst="rect">
            <a:avLst/>
          </a:prstGeom>
        </p:spPr>
        <p:txBody>
          <a:bodyPr wrap="square">
            <a:spAutoFit/>
          </a:bodyPr>
          <a:lstStyle/>
          <a:p>
            <a:r>
              <a:rPr lang="en-US" dirty="0"/>
              <a:t>A h</a:t>
            </a:r>
            <a:r>
              <a:rPr lang="en-CA" dirty="0" err="1"/>
              <a:t>uge</a:t>
            </a:r>
            <a:r>
              <a:rPr lang="en-CA" dirty="0"/>
              <a:t> difference with a small difference in assumptions. </a:t>
            </a:r>
          </a:p>
        </p:txBody>
      </p:sp>
    </p:spTree>
    <p:extLst>
      <p:ext uri="{BB962C8B-B14F-4D97-AF65-F5344CB8AC3E}">
        <p14:creationId xmlns:p14="http://schemas.microsoft.com/office/powerpoint/2010/main" val="2802637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53D90E-F2EA-4BA1-ACBD-9D3D0EB22C8A}"/>
              </a:ext>
            </a:extLst>
          </p:cNvPr>
          <p:cNvSpPr>
            <a:spLocks noGrp="1"/>
          </p:cNvSpPr>
          <p:nvPr>
            <p:ph type="sldNum" sz="quarter" idx="18"/>
          </p:nvPr>
        </p:nvSpPr>
        <p:spPr/>
        <p:txBody>
          <a:bodyPr/>
          <a:lstStyle/>
          <a:p>
            <a:fld id="{8699F50C-BE38-4BD0-BA84-9B090E1F2B9B}" type="slidenum">
              <a:rPr lang="en-US" smtClean="0"/>
              <a:pPr/>
              <a:t>16</a:t>
            </a:fld>
            <a:endParaRPr lang="en-US" dirty="0"/>
          </a:p>
        </p:txBody>
      </p:sp>
      <p:sp>
        <p:nvSpPr>
          <p:cNvPr id="13" name="Title 13">
            <a:extLst>
              <a:ext uri="{FF2B5EF4-FFF2-40B4-BE49-F238E27FC236}">
                <a16:creationId xmlns:a16="http://schemas.microsoft.com/office/drawing/2014/main" id="{F64048FA-1C7E-4BEF-8273-A6490A2211F4}"/>
              </a:ext>
            </a:extLst>
          </p:cNvPr>
          <p:cNvSpPr>
            <a:spLocks noGrp="1"/>
          </p:cNvSpPr>
          <p:nvPr>
            <p:ph type="title"/>
          </p:nvPr>
        </p:nvSpPr>
        <p:spPr>
          <a:xfrm>
            <a:off x="518678" y="209028"/>
            <a:ext cx="9064234" cy="1147969"/>
          </a:xfrm>
        </p:spPr>
        <p:txBody>
          <a:bodyPr>
            <a:normAutofit/>
          </a:bodyPr>
          <a:lstStyle/>
          <a:p>
            <a:r>
              <a:rPr lang="en-US" sz="3200" dirty="0"/>
              <a:t>So, Who is this Strategy Right For?</a:t>
            </a:r>
          </a:p>
        </p:txBody>
      </p:sp>
      <p:sp>
        <p:nvSpPr>
          <p:cNvPr id="10" name="TextBox 9">
            <a:extLst>
              <a:ext uri="{FF2B5EF4-FFF2-40B4-BE49-F238E27FC236}">
                <a16:creationId xmlns:a16="http://schemas.microsoft.com/office/drawing/2014/main" id="{4DCB733B-F7B6-47C2-AA5C-C35890C2C57B}"/>
              </a:ext>
            </a:extLst>
          </p:cNvPr>
          <p:cNvSpPr txBox="1"/>
          <p:nvPr/>
        </p:nvSpPr>
        <p:spPr>
          <a:xfrm>
            <a:off x="11126199" y="89402"/>
            <a:ext cx="758491" cy="714829"/>
          </a:xfrm>
          <a:prstGeom prst="rect">
            <a:avLst/>
          </a:prstGeom>
          <a:solidFill>
            <a:schemeClr val="accent6"/>
          </a:solidFill>
        </p:spPr>
        <p:txBody>
          <a:bodyPr wrap="square" rtlCol="0">
            <a:spAutoFit/>
          </a:bodyPr>
          <a:lstStyle/>
          <a:p>
            <a:endParaRPr lang="en-CA" dirty="0"/>
          </a:p>
        </p:txBody>
      </p:sp>
      <p:sp>
        <p:nvSpPr>
          <p:cNvPr id="11" name="Content Placeholder 15">
            <a:extLst>
              <a:ext uri="{FF2B5EF4-FFF2-40B4-BE49-F238E27FC236}">
                <a16:creationId xmlns:a16="http://schemas.microsoft.com/office/drawing/2014/main" id="{9A5F177E-F1E9-4206-B1D8-6AA95D50545E}"/>
              </a:ext>
            </a:extLst>
          </p:cNvPr>
          <p:cNvSpPr txBox="1">
            <a:spLocks/>
          </p:cNvSpPr>
          <p:nvPr/>
        </p:nvSpPr>
        <p:spPr>
          <a:xfrm>
            <a:off x="931606" y="1663547"/>
            <a:ext cx="9431594" cy="4467693"/>
          </a:xfrm>
          <a:prstGeom prst="rect">
            <a:avLst/>
          </a:prstGeom>
        </p:spPr>
        <p:txBody>
          <a:bodyPr>
            <a:normAutofit fontScale="85000"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r>
              <a:rPr lang="en-CA" dirty="0">
                <a:solidFill>
                  <a:schemeClr val="tx1"/>
                </a:solidFill>
              </a:rPr>
              <a:t>Long term Investors who:</a:t>
            </a:r>
          </a:p>
          <a:p>
            <a:pPr marL="0" indent="0">
              <a:buNone/>
            </a:pPr>
            <a:r>
              <a:rPr lang="en-CA" dirty="0">
                <a:solidFill>
                  <a:schemeClr val="tx1"/>
                </a:solidFill>
              </a:rPr>
              <a:t>                   -are looking to lower their volatility </a:t>
            </a:r>
          </a:p>
          <a:p>
            <a:pPr marL="0" indent="0">
              <a:buNone/>
            </a:pPr>
            <a:r>
              <a:rPr lang="en-CA" dirty="0">
                <a:solidFill>
                  <a:schemeClr val="tx1"/>
                </a:solidFill>
              </a:rPr>
              <a:t>                    -create an income stream to fund your retirement</a:t>
            </a:r>
          </a:p>
          <a:p>
            <a:pPr marL="0" indent="0">
              <a:buNone/>
            </a:pPr>
            <a:r>
              <a:rPr lang="en-CA" dirty="0">
                <a:solidFill>
                  <a:schemeClr val="tx1"/>
                </a:solidFill>
              </a:rPr>
              <a:t>                    -boost their wealth </a:t>
            </a:r>
          </a:p>
          <a:p>
            <a:pPr marL="0" indent="0">
              <a:buNone/>
            </a:pPr>
            <a:r>
              <a:rPr lang="en-CA" dirty="0">
                <a:solidFill>
                  <a:schemeClr val="tx1"/>
                </a:solidFill>
              </a:rPr>
              <a:t>                    -have a long-term time frame</a:t>
            </a:r>
          </a:p>
          <a:p>
            <a:r>
              <a:rPr lang="en-CA" dirty="0">
                <a:solidFill>
                  <a:schemeClr val="tx1"/>
                </a:solidFill>
              </a:rPr>
              <a:t>This is not for investors who:</a:t>
            </a:r>
          </a:p>
          <a:p>
            <a:pPr marL="0" indent="0">
              <a:buNone/>
            </a:pPr>
            <a:r>
              <a:rPr lang="en-CA" dirty="0">
                <a:solidFill>
                  <a:schemeClr val="tx1"/>
                </a:solidFill>
              </a:rPr>
              <a:t>                   -want to day trade</a:t>
            </a:r>
          </a:p>
          <a:p>
            <a:pPr marL="0" indent="0">
              <a:buNone/>
            </a:pPr>
            <a:r>
              <a:rPr lang="en-CA" dirty="0">
                <a:solidFill>
                  <a:schemeClr val="tx1"/>
                </a:solidFill>
              </a:rPr>
              <a:t>                   -buy the latest trend stock in the market that are unproven (Bitcoin/Pot)</a:t>
            </a:r>
          </a:p>
          <a:p>
            <a:pPr marL="0" indent="0">
              <a:buNone/>
            </a:pPr>
            <a:r>
              <a:rPr lang="en-CA" dirty="0">
                <a:solidFill>
                  <a:schemeClr val="tx1"/>
                </a:solidFill>
              </a:rPr>
              <a:t>                   -want to buy penny stocks</a:t>
            </a:r>
          </a:p>
          <a:p>
            <a:pPr marL="0" indent="0">
              <a:buNone/>
            </a:pPr>
            <a:r>
              <a:rPr lang="en-CA" dirty="0">
                <a:solidFill>
                  <a:schemeClr val="tx1"/>
                </a:solidFill>
              </a:rPr>
              <a:t>                   - wanting a get rich quick</a:t>
            </a:r>
          </a:p>
          <a:p>
            <a:pPr marL="0" indent="0">
              <a:buNone/>
            </a:pPr>
            <a:r>
              <a:rPr lang="en-CA" dirty="0">
                <a:solidFill>
                  <a:schemeClr val="tx1"/>
                </a:solidFill>
              </a:rPr>
              <a:t>                   - people who overreact and make knee jerk reactions to the first market                </a:t>
            </a:r>
          </a:p>
          <a:p>
            <a:pPr marL="0" indent="0">
              <a:buNone/>
            </a:pPr>
            <a:r>
              <a:rPr lang="en-CA" dirty="0">
                <a:solidFill>
                  <a:schemeClr val="tx1"/>
                </a:solidFill>
              </a:rPr>
              <a:t>                      downturn</a:t>
            </a:r>
          </a:p>
          <a:p>
            <a:pPr marL="457200" lvl="1" indent="0">
              <a:buClr>
                <a:schemeClr val="accent2"/>
              </a:buClr>
              <a:buNone/>
            </a:pPr>
            <a:endParaRPr lang="en-US" dirty="0"/>
          </a:p>
          <a:p>
            <a:pPr lvl="1">
              <a:buClr>
                <a:schemeClr val="accent2"/>
              </a:buClr>
            </a:pPr>
            <a:endParaRPr lang="en-US" dirty="0"/>
          </a:p>
          <a:p>
            <a:pPr>
              <a:buClr>
                <a:schemeClr val="accent2"/>
              </a:buClr>
            </a:pPr>
            <a:endParaRPr lang="en-US" dirty="0"/>
          </a:p>
        </p:txBody>
      </p:sp>
    </p:spTree>
    <p:extLst>
      <p:ext uri="{BB962C8B-B14F-4D97-AF65-F5344CB8AC3E}">
        <p14:creationId xmlns:p14="http://schemas.microsoft.com/office/powerpoint/2010/main" val="3547372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6981E0F-4002-400F-8B45-1DB6CBB959F9}"/>
              </a:ext>
            </a:extLst>
          </p:cNvPr>
          <p:cNvSpPr>
            <a:spLocks noGrp="1"/>
          </p:cNvSpPr>
          <p:nvPr>
            <p:ph type="ftr" sz="quarter" idx="17"/>
          </p:nvPr>
        </p:nvSpPr>
        <p:spPr/>
        <p:txBody>
          <a:bodyPr/>
          <a:lstStyle/>
          <a:p>
            <a:r>
              <a:rPr lang="en-US" noProof="0"/>
              <a:t>Add a footer</a:t>
            </a:r>
            <a:endParaRPr lang="en-US" noProof="0" dirty="0"/>
          </a:p>
        </p:txBody>
      </p:sp>
      <p:sp>
        <p:nvSpPr>
          <p:cNvPr id="4" name="Slide Number Placeholder 3">
            <a:extLst>
              <a:ext uri="{FF2B5EF4-FFF2-40B4-BE49-F238E27FC236}">
                <a16:creationId xmlns:a16="http://schemas.microsoft.com/office/drawing/2014/main" id="{25565A13-B9A2-4B45-8CC6-F5B844A37086}"/>
              </a:ext>
            </a:extLst>
          </p:cNvPr>
          <p:cNvSpPr>
            <a:spLocks noGrp="1"/>
          </p:cNvSpPr>
          <p:nvPr>
            <p:ph type="sldNum" sz="quarter" idx="18"/>
          </p:nvPr>
        </p:nvSpPr>
        <p:spPr/>
        <p:txBody>
          <a:bodyPr/>
          <a:lstStyle/>
          <a:p>
            <a:fld id="{8699F50C-BE38-4BD0-BA84-9B090E1F2B9B}" type="slidenum">
              <a:rPr lang="en-US" noProof="0" smtClean="0"/>
              <a:t>17</a:t>
            </a:fld>
            <a:endParaRPr lang="en-US" noProof="0" dirty="0"/>
          </a:p>
        </p:txBody>
      </p:sp>
      <p:pic>
        <p:nvPicPr>
          <p:cNvPr id="5" name="Picture 4">
            <a:extLst>
              <a:ext uri="{FF2B5EF4-FFF2-40B4-BE49-F238E27FC236}">
                <a16:creationId xmlns:a16="http://schemas.microsoft.com/office/drawing/2014/main" id="{93CEBA63-9077-443F-B293-21F905455A9B}"/>
              </a:ext>
            </a:extLst>
          </p:cNvPr>
          <p:cNvPicPr>
            <a:picLocks noChangeAspect="1"/>
          </p:cNvPicPr>
          <p:nvPr/>
        </p:nvPicPr>
        <p:blipFill>
          <a:blip r:embed="rId2"/>
          <a:stretch>
            <a:fillRect/>
          </a:stretch>
        </p:blipFill>
        <p:spPr>
          <a:xfrm>
            <a:off x="3339190" y="1939703"/>
            <a:ext cx="4888822" cy="3283862"/>
          </a:xfrm>
          <a:prstGeom prst="rect">
            <a:avLst/>
          </a:prstGeom>
        </p:spPr>
      </p:pic>
      <p:sp>
        <p:nvSpPr>
          <p:cNvPr id="8" name="TextBox 7">
            <a:extLst>
              <a:ext uri="{FF2B5EF4-FFF2-40B4-BE49-F238E27FC236}">
                <a16:creationId xmlns:a16="http://schemas.microsoft.com/office/drawing/2014/main" id="{513B00BC-2EE1-47F4-A510-7EEB3BFA8FBE}"/>
              </a:ext>
            </a:extLst>
          </p:cNvPr>
          <p:cNvSpPr txBox="1"/>
          <p:nvPr/>
        </p:nvSpPr>
        <p:spPr>
          <a:xfrm>
            <a:off x="11126199" y="89402"/>
            <a:ext cx="758491" cy="714829"/>
          </a:xfrm>
          <a:prstGeom prst="rect">
            <a:avLst/>
          </a:prstGeom>
          <a:solidFill>
            <a:schemeClr val="accent6"/>
          </a:solidFill>
        </p:spPr>
        <p:txBody>
          <a:bodyPr wrap="square" rtlCol="0">
            <a:spAutoFit/>
          </a:bodyPr>
          <a:lstStyle/>
          <a:p>
            <a:endParaRPr lang="en-CA" dirty="0"/>
          </a:p>
        </p:txBody>
      </p:sp>
    </p:spTree>
    <p:extLst>
      <p:ext uri="{BB962C8B-B14F-4D97-AF65-F5344CB8AC3E}">
        <p14:creationId xmlns:p14="http://schemas.microsoft.com/office/powerpoint/2010/main" val="1751743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CB425-E48A-4AB3-B941-C0F65D35B564}"/>
              </a:ext>
            </a:extLst>
          </p:cNvPr>
          <p:cNvSpPr>
            <a:spLocks noGrp="1"/>
          </p:cNvSpPr>
          <p:nvPr>
            <p:ph type="title"/>
          </p:nvPr>
        </p:nvSpPr>
        <p:spPr>
          <a:xfrm>
            <a:off x="475983" y="223150"/>
            <a:ext cx="8534400" cy="1507067"/>
          </a:xfrm>
        </p:spPr>
        <p:txBody>
          <a:bodyPr/>
          <a:lstStyle/>
          <a:p>
            <a:r>
              <a:rPr lang="en-CA" u="sng" dirty="0"/>
              <a:t>Conclusion</a:t>
            </a:r>
            <a:r>
              <a:rPr lang="en-CA" dirty="0"/>
              <a:t>	</a:t>
            </a:r>
          </a:p>
        </p:txBody>
      </p:sp>
      <p:sp>
        <p:nvSpPr>
          <p:cNvPr id="6" name="Content Placeholder 5">
            <a:extLst>
              <a:ext uri="{FF2B5EF4-FFF2-40B4-BE49-F238E27FC236}">
                <a16:creationId xmlns:a16="http://schemas.microsoft.com/office/drawing/2014/main" id="{66B4C4CB-10A8-454D-BE13-A504FD60D557}"/>
              </a:ext>
            </a:extLst>
          </p:cNvPr>
          <p:cNvSpPr>
            <a:spLocks noGrp="1"/>
          </p:cNvSpPr>
          <p:nvPr>
            <p:ph idx="1"/>
          </p:nvPr>
        </p:nvSpPr>
        <p:spPr>
          <a:xfrm>
            <a:off x="1981034" y="1656784"/>
            <a:ext cx="8596668" cy="4782932"/>
          </a:xfrm>
        </p:spPr>
        <p:txBody>
          <a:bodyPr>
            <a:normAutofit fontScale="92500"/>
          </a:bodyPr>
          <a:lstStyle/>
          <a:p>
            <a:r>
              <a:rPr lang="en-CA" dirty="0">
                <a:solidFill>
                  <a:schemeClr val="bg1"/>
                </a:solidFill>
              </a:rPr>
              <a:t>We take a look at your current assets and financial goals/requirements then determine what rate of return you need by using the same financial formula that we used in the examples above.</a:t>
            </a:r>
          </a:p>
          <a:p>
            <a:r>
              <a:rPr lang="en-CA" dirty="0">
                <a:solidFill>
                  <a:schemeClr val="bg1"/>
                </a:solidFill>
              </a:rPr>
              <a:t>Once we know this number, we can build a portfolio targeting that return. Why take more risk than is needed?</a:t>
            </a:r>
          </a:p>
          <a:p>
            <a:r>
              <a:rPr lang="en-CA" dirty="0">
                <a:solidFill>
                  <a:schemeClr val="bg1"/>
                </a:solidFill>
              </a:rPr>
              <a:t>If it’s determined you require a 5% rate of return, we might construct a portfolio containing corporate bonds and dividend paying stocks. </a:t>
            </a:r>
          </a:p>
          <a:p>
            <a:r>
              <a:rPr lang="en-CA" dirty="0">
                <a:solidFill>
                  <a:schemeClr val="bg1"/>
                </a:solidFill>
              </a:rPr>
              <a:t>If you needed a larger rate of return like 8%, we would have to include growth stocks that may not pay dividends.</a:t>
            </a:r>
          </a:p>
          <a:p>
            <a:r>
              <a:rPr lang="en-CA" dirty="0">
                <a:solidFill>
                  <a:schemeClr val="bg1"/>
                </a:solidFill>
              </a:rPr>
              <a:t>Thanks to 24 hour news and constant bombardment of social media, every piece of small data seems like a stock market crash is never far away. The market will correct as it always does, that is a fact and something we can guarantee. </a:t>
            </a:r>
          </a:p>
          <a:p>
            <a:endParaRPr lang="en-CA" dirty="0"/>
          </a:p>
        </p:txBody>
      </p:sp>
      <p:sp>
        <p:nvSpPr>
          <p:cNvPr id="4" name="TextBox 3">
            <a:extLst>
              <a:ext uri="{FF2B5EF4-FFF2-40B4-BE49-F238E27FC236}">
                <a16:creationId xmlns:a16="http://schemas.microsoft.com/office/drawing/2014/main" id="{AC129A89-5EF6-4185-8C31-E1D06BC19562}"/>
              </a:ext>
            </a:extLst>
          </p:cNvPr>
          <p:cNvSpPr txBox="1"/>
          <p:nvPr/>
        </p:nvSpPr>
        <p:spPr>
          <a:xfrm>
            <a:off x="11126199" y="89402"/>
            <a:ext cx="758491" cy="714829"/>
          </a:xfrm>
          <a:prstGeom prst="rect">
            <a:avLst/>
          </a:prstGeom>
          <a:solidFill>
            <a:schemeClr val="accent6"/>
          </a:solidFill>
        </p:spPr>
        <p:txBody>
          <a:bodyPr wrap="square" rtlCol="0">
            <a:spAutoFit/>
          </a:bodyPr>
          <a:lstStyle/>
          <a:p>
            <a:endParaRPr lang="en-CA" dirty="0"/>
          </a:p>
        </p:txBody>
      </p:sp>
    </p:spTree>
    <p:extLst>
      <p:ext uri="{BB962C8B-B14F-4D97-AF65-F5344CB8AC3E}">
        <p14:creationId xmlns:p14="http://schemas.microsoft.com/office/powerpoint/2010/main" val="3003392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3F03D7-20AE-4E2C-9800-66DE85FDCE88}"/>
              </a:ext>
            </a:extLst>
          </p:cNvPr>
          <p:cNvSpPr>
            <a:spLocks noGrp="1"/>
          </p:cNvSpPr>
          <p:nvPr>
            <p:ph type="title"/>
          </p:nvPr>
        </p:nvSpPr>
        <p:spPr>
          <a:xfrm>
            <a:off x="450998" y="374210"/>
            <a:ext cx="8596668" cy="1320800"/>
          </a:xfrm>
        </p:spPr>
        <p:txBody>
          <a:bodyPr>
            <a:normAutofit/>
          </a:bodyPr>
          <a:lstStyle/>
          <a:p>
            <a:r>
              <a:rPr lang="en-CA" sz="4000" u="sng" dirty="0"/>
              <a:t>Conclusion Cont’d	</a:t>
            </a:r>
          </a:p>
        </p:txBody>
      </p:sp>
      <p:sp>
        <p:nvSpPr>
          <p:cNvPr id="3" name="Text Placeholder 2">
            <a:extLst>
              <a:ext uri="{FF2B5EF4-FFF2-40B4-BE49-F238E27FC236}">
                <a16:creationId xmlns:a16="http://schemas.microsoft.com/office/drawing/2014/main" id="{B2C8FC2B-BD1D-4733-A9EA-FB763902AC0F}"/>
              </a:ext>
            </a:extLst>
          </p:cNvPr>
          <p:cNvSpPr>
            <a:spLocks noGrp="1"/>
          </p:cNvSpPr>
          <p:nvPr>
            <p:ph type="body" idx="1"/>
          </p:nvPr>
        </p:nvSpPr>
        <p:spPr>
          <a:xfrm>
            <a:off x="450998" y="1431777"/>
            <a:ext cx="8596668" cy="3025342"/>
          </a:xfrm>
        </p:spPr>
        <p:txBody>
          <a:bodyPr>
            <a:normAutofit fontScale="25000" lnSpcReduction="20000"/>
          </a:bodyPr>
          <a:lstStyle/>
          <a:p>
            <a:endParaRPr lang="en-CA" sz="5600" dirty="0">
              <a:solidFill>
                <a:schemeClr val="bg1"/>
              </a:solidFill>
            </a:endParaRPr>
          </a:p>
          <a:p>
            <a:r>
              <a:rPr lang="en-CA" sz="8000" dirty="0">
                <a:solidFill>
                  <a:schemeClr val="bg1"/>
                </a:solidFill>
              </a:rPr>
              <a:t>So </a:t>
            </a:r>
            <a:r>
              <a:rPr lang="en-CA" sz="8000">
                <a:solidFill>
                  <a:schemeClr val="bg1"/>
                </a:solidFill>
              </a:rPr>
              <a:t>to end, </a:t>
            </a:r>
            <a:r>
              <a:rPr lang="en-CA" sz="8000" dirty="0">
                <a:solidFill>
                  <a:schemeClr val="bg1"/>
                </a:solidFill>
              </a:rPr>
              <a:t>let’s build wealth together. I am confident that our guide for building a dividend portfolio will boost your investment returns and help you achieve your financial goals.</a:t>
            </a:r>
          </a:p>
          <a:p>
            <a:endParaRPr lang="en-CA" sz="8000" dirty="0">
              <a:solidFill>
                <a:schemeClr val="bg1"/>
              </a:solidFill>
            </a:endParaRPr>
          </a:p>
          <a:p>
            <a:r>
              <a:rPr lang="en-CA" sz="8000" dirty="0">
                <a:solidFill>
                  <a:schemeClr val="bg1"/>
                </a:solidFill>
              </a:rPr>
              <a:t>We measure our success through the success of our clients meeting or exceeding their financial goals. We construct portfolios by purchasing a specific group of securities with a specific purpose in mind. Ideally, each company purchased could be held indefinitely, owing to successful results and dependable total return generation</a:t>
            </a:r>
            <a:r>
              <a:rPr lang="en-CA" sz="8000" dirty="0"/>
              <a:t>.</a:t>
            </a:r>
          </a:p>
          <a:p>
            <a:r>
              <a:rPr lang="en-CA" dirty="0"/>
              <a:t> </a:t>
            </a:r>
          </a:p>
          <a:p>
            <a:r>
              <a:rPr lang="en-CA" dirty="0"/>
              <a:t>                   </a:t>
            </a:r>
          </a:p>
        </p:txBody>
      </p:sp>
    </p:spTree>
    <p:extLst>
      <p:ext uri="{BB962C8B-B14F-4D97-AF65-F5344CB8AC3E}">
        <p14:creationId xmlns:p14="http://schemas.microsoft.com/office/powerpoint/2010/main" val="1741344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6000">
              <a:schemeClr val="bg2">
                <a:tint val="97000"/>
                <a:hueMod val="162000"/>
                <a:satMod val="200000"/>
                <a:lumMod val="124000"/>
              </a:schemeClr>
            </a:gs>
            <a:gs pos="86000">
              <a:schemeClr val="accent5"/>
            </a:gs>
          </a:gsLst>
          <a:lin ang="6120000" scaled="1"/>
        </a:gra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482DBEC-EE72-4155-ACC5-87E80C5606A9}"/>
              </a:ext>
            </a:extLst>
          </p:cNvPr>
          <p:cNvSpPr>
            <a:spLocks noGrp="1"/>
          </p:cNvSpPr>
          <p:nvPr>
            <p:ph idx="1"/>
          </p:nvPr>
        </p:nvSpPr>
        <p:spPr>
          <a:xfrm>
            <a:off x="438912" y="2304288"/>
            <a:ext cx="5943600" cy="3944112"/>
          </a:xfrm>
        </p:spPr>
        <p:txBody>
          <a:bodyPr>
            <a:normAutofit fontScale="47500" lnSpcReduction="20000"/>
          </a:bodyPr>
          <a:lstStyle/>
          <a:p>
            <a:pPr marL="0" indent="0">
              <a:buNone/>
            </a:pPr>
            <a:r>
              <a:rPr lang="en-US" dirty="0"/>
              <a:t>This presentation has been prepared by the Retire First team. This presentation expresses the opinions of the presenters, and not necessarily those of Retire First  Ltd. Statistics and factual data and other information in this presentation  are from sources Retire First  believes to be reliable, but their accuracy can not be guaranteed. This presentation is presented on the basis and understanding that Retire First is under no liability whatsoever in respect thereof. It is for informational purposes only and is not be construed as an offer or solicitation for the sale or purchase of securities. Retire First Ltd. and its officers, directors, employees and their family may from time to time invest in the securities discussed in this presentation. This presentation is intended for  distribution only in those jurisdictions where Retire First Ltd is registered as a dealer in securities. Any distribution or dissemination of this presentation in other jurisdictions is strictly prohibited. This presentation is not intended nor should it be distributed to any person residing in the USA. Retire First Ltd. is a member of the Canadian Investor Protection Fund. Commissions, trailing commissions, management fees and expenses all may be associated with mutual funds. Please read the prospectus before investing. Mutual funds are not guaranteed, their values change frequently, and past performance may not be repeated. A recommendation of any of the mentioned investments would only be made after a personal review of each individual’s portfolio. Third Party research has been used in formulating the writer's opinions. </a:t>
            </a:r>
          </a:p>
          <a:p>
            <a:pPr marL="0" indent="0">
              <a:buNone/>
            </a:pPr>
            <a:endParaRPr lang="en-US" dirty="0"/>
          </a:p>
        </p:txBody>
      </p:sp>
      <p:sp>
        <p:nvSpPr>
          <p:cNvPr id="4" name="Title 3">
            <a:extLst>
              <a:ext uri="{FF2B5EF4-FFF2-40B4-BE49-F238E27FC236}">
                <a16:creationId xmlns:a16="http://schemas.microsoft.com/office/drawing/2014/main" id="{1ABE11BF-33A5-4653-A144-CCCBACF58C30}"/>
              </a:ext>
            </a:extLst>
          </p:cNvPr>
          <p:cNvSpPr>
            <a:spLocks noGrp="1"/>
          </p:cNvSpPr>
          <p:nvPr>
            <p:ph type="title"/>
          </p:nvPr>
        </p:nvSpPr>
        <p:spPr>
          <a:xfrm>
            <a:off x="438912" y="753798"/>
            <a:ext cx="7342622" cy="1215566"/>
          </a:xfrm>
        </p:spPr>
        <p:txBody>
          <a:bodyPr/>
          <a:lstStyle/>
          <a:p>
            <a:r>
              <a:rPr lang="en-US" dirty="0"/>
              <a:t>Disclaimer</a:t>
            </a:r>
            <a:endParaRPr lang="en-US" b="0" dirty="0"/>
          </a:p>
        </p:txBody>
      </p:sp>
      <p:pic>
        <p:nvPicPr>
          <p:cNvPr id="13" name="Picture Placeholder 12" title="Skyline">
            <a:extLst>
              <a:ext uri="{FF2B5EF4-FFF2-40B4-BE49-F238E27FC236}">
                <a16:creationId xmlns:a16="http://schemas.microsoft.com/office/drawing/2014/main" id="{066FE296-3466-420F-AD6C-D3A37B973B7D}"/>
              </a:ext>
            </a:extLst>
          </p:cNvPr>
          <p:cNvPicPr>
            <a:picLocks noGrp="1" noChangeAspect="1"/>
          </p:cNvPicPr>
          <p:nvPr>
            <p:ph type="pic" sz="quarter" idx="10"/>
          </p:nvPr>
        </p:nvPicPr>
        <p:blipFill rotWithShape="1">
          <a:blip r:embed="rId2"/>
          <a:srcRect l="23265" r="23265"/>
          <a:stretch/>
        </p:blipFill>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a:xfrm>
            <a:off x="10938553" y="6061361"/>
            <a:ext cx="1142245" cy="669925"/>
          </a:xfrm>
        </p:spPr>
        <p:txBody>
          <a:bodyPr/>
          <a:lstStyle/>
          <a:p>
            <a:fld id="{8699F50C-BE38-4BD0-BA84-9B090E1F2B9B}" type="slidenum">
              <a:rPr lang="en-US" smtClean="0"/>
              <a:pPr/>
              <a:t>2</a:t>
            </a:fld>
            <a:endParaRPr lang="en-US" dirty="0"/>
          </a:p>
        </p:txBody>
      </p:sp>
    </p:spTree>
    <p:extLst>
      <p:ext uri="{BB962C8B-B14F-4D97-AF65-F5344CB8AC3E}">
        <p14:creationId xmlns:p14="http://schemas.microsoft.com/office/powerpoint/2010/main" val="972005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9916CE-821B-4F1C-AB98-94F3987C86A9}"/>
              </a:ext>
            </a:extLst>
          </p:cNvPr>
          <p:cNvSpPr txBox="1">
            <a:spLocks/>
          </p:cNvSpPr>
          <p:nvPr/>
        </p:nvSpPr>
        <p:spPr>
          <a:xfrm>
            <a:off x="1115472" y="1937443"/>
            <a:ext cx="9549510" cy="317519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4000" dirty="0" err="1">
                <a:solidFill>
                  <a:schemeClr val="bg1"/>
                </a:solidFill>
              </a:rPr>
              <a:t>Dividends+Compounding</a:t>
            </a:r>
            <a:r>
              <a:rPr lang="en-CA" sz="4000" dirty="0">
                <a:solidFill>
                  <a:schemeClr val="bg1"/>
                </a:solidFill>
              </a:rPr>
              <a:t>=</a:t>
            </a:r>
            <a:r>
              <a:rPr lang="en-CA" sz="4000" dirty="0" err="1">
                <a:solidFill>
                  <a:schemeClr val="bg1"/>
                </a:solidFill>
              </a:rPr>
              <a:t>Retirefirst</a:t>
            </a:r>
            <a:br>
              <a:rPr lang="en-CA" dirty="0">
                <a:solidFill>
                  <a:schemeClr val="bg1"/>
                </a:solidFill>
              </a:rPr>
            </a:br>
            <a:endParaRPr lang="en-CA" dirty="0">
              <a:solidFill>
                <a:schemeClr val="bg1"/>
              </a:solidFill>
            </a:endParaRPr>
          </a:p>
        </p:txBody>
      </p:sp>
    </p:spTree>
    <p:extLst>
      <p:ext uri="{BB962C8B-B14F-4D97-AF65-F5344CB8AC3E}">
        <p14:creationId xmlns:p14="http://schemas.microsoft.com/office/powerpoint/2010/main" val="65924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3756744-6F10-41A3-BCCE-7DB4C6483228}"/>
              </a:ext>
            </a:extLst>
          </p:cNvPr>
          <p:cNvSpPr txBox="1"/>
          <p:nvPr/>
        </p:nvSpPr>
        <p:spPr>
          <a:xfrm>
            <a:off x="6252754" y="3314987"/>
            <a:ext cx="570174" cy="1616252"/>
          </a:xfrm>
          <a:prstGeom prst="rect">
            <a:avLst/>
          </a:prstGeom>
          <a:solidFill>
            <a:schemeClr val="tx1"/>
          </a:solidFill>
        </p:spPr>
        <p:txBody>
          <a:bodyPr wrap="square" rtlCol="0">
            <a:spAutoFit/>
          </a:bodyPr>
          <a:lstStyle/>
          <a:p>
            <a:endParaRPr lang="en-CA" dirty="0"/>
          </a:p>
        </p:txBody>
      </p:sp>
      <p:sp>
        <p:nvSpPr>
          <p:cNvPr id="15" name="Text Placeholder 14">
            <a:extLst>
              <a:ext uri="{FF2B5EF4-FFF2-40B4-BE49-F238E27FC236}">
                <a16:creationId xmlns:a16="http://schemas.microsoft.com/office/drawing/2014/main" id="{7A3FB895-3D21-4707-8EDE-3F825906DE41}"/>
              </a:ext>
            </a:extLst>
          </p:cNvPr>
          <p:cNvSpPr>
            <a:spLocks noGrp="1"/>
          </p:cNvSpPr>
          <p:nvPr>
            <p:ph type="body" sz="quarter" idx="16"/>
          </p:nvPr>
        </p:nvSpPr>
        <p:spPr>
          <a:xfrm>
            <a:off x="6803495" y="3801097"/>
            <a:ext cx="3445782" cy="288000"/>
          </a:xfrm>
        </p:spPr>
        <p:txBody>
          <a:bodyPr>
            <a:normAutofit fontScale="85000" lnSpcReduction="20000"/>
          </a:bodyPr>
          <a:lstStyle/>
          <a:p>
            <a:r>
              <a:rPr lang="en-US" dirty="0"/>
              <a:t>403 314 5553</a:t>
            </a:r>
          </a:p>
        </p:txBody>
      </p:sp>
      <p:sp>
        <p:nvSpPr>
          <p:cNvPr id="23" name="Text Placeholder 22">
            <a:extLst>
              <a:ext uri="{FF2B5EF4-FFF2-40B4-BE49-F238E27FC236}">
                <a16:creationId xmlns:a16="http://schemas.microsoft.com/office/drawing/2014/main" id="{A0B41C33-430D-4B31-A546-F85646919475}"/>
              </a:ext>
            </a:extLst>
          </p:cNvPr>
          <p:cNvSpPr>
            <a:spLocks noGrp="1"/>
          </p:cNvSpPr>
          <p:nvPr>
            <p:ph type="body" sz="quarter" idx="17"/>
          </p:nvPr>
        </p:nvSpPr>
        <p:spPr>
          <a:xfrm>
            <a:off x="6822928" y="4216668"/>
            <a:ext cx="3445783" cy="816885"/>
          </a:xfrm>
        </p:spPr>
        <p:txBody>
          <a:bodyPr>
            <a:normAutofit fontScale="70000" lnSpcReduction="20000"/>
          </a:bodyPr>
          <a:lstStyle/>
          <a:p>
            <a:r>
              <a:rPr lang="en-US" dirty="0"/>
              <a:t>doug.allan@retirefist.com</a:t>
            </a:r>
          </a:p>
          <a:p>
            <a:r>
              <a:rPr lang="en-US" dirty="0" err="1">
                <a:solidFill>
                  <a:schemeClr val="tx2">
                    <a:lumMod val="50000"/>
                  </a:schemeClr>
                </a:solidFill>
              </a:rPr>
              <a:t>bradley.lamash@</a:t>
            </a:r>
            <a:r>
              <a:rPr lang="en-US" err="1">
                <a:solidFill>
                  <a:schemeClr val="tx2">
                    <a:lumMod val="50000"/>
                  </a:schemeClr>
                </a:solidFill>
              </a:rPr>
              <a:t>retirefirst</a:t>
            </a:r>
            <a:r>
              <a:rPr lang="en-US">
                <a:solidFill>
                  <a:schemeClr val="tx2">
                    <a:lumMod val="50000"/>
                  </a:schemeClr>
                </a:solidFill>
              </a:rPr>
              <a:t>.com</a:t>
            </a:r>
            <a:endParaRPr lang="en-US" dirty="0">
              <a:solidFill>
                <a:schemeClr val="tx2">
                  <a:lumMod val="50000"/>
                </a:schemeClr>
              </a:solidFill>
            </a:endParaRPr>
          </a:p>
          <a:p>
            <a:r>
              <a:rPr lang="en-US" dirty="0"/>
              <a:t>kate.allan@retirefirst.com</a:t>
            </a:r>
          </a:p>
        </p:txBody>
      </p:sp>
      <p:sp>
        <p:nvSpPr>
          <p:cNvPr id="24" name="Text Placeholder 23">
            <a:extLst>
              <a:ext uri="{FF2B5EF4-FFF2-40B4-BE49-F238E27FC236}">
                <a16:creationId xmlns:a16="http://schemas.microsoft.com/office/drawing/2014/main" id="{E62065D0-127B-4884-9760-D1FFEC38A6F9}"/>
              </a:ext>
            </a:extLst>
          </p:cNvPr>
          <p:cNvSpPr>
            <a:spLocks noGrp="1"/>
          </p:cNvSpPr>
          <p:nvPr>
            <p:ph type="body" sz="quarter" idx="18"/>
          </p:nvPr>
        </p:nvSpPr>
        <p:spPr>
          <a:xfrm>
            <a:off x="6822929" y="5161124"/>
            <a:ext cx="3445782" cy="288000"/>
          </a:xfrm>
        </p:spPr>
        <p:txBody>
          <a:bodyPr>
            <a:normAutofit fontScale="85000" lnSpcReduction="20000"/>
          </a:bodyPr>
          <a:lstStyle/>
          <a:p>
            <a:r>
              <a:rPr lang="en-US" dirty="0"/>
              <a:t>www.retirefirst.com</a:t>
            </a:r>
          </a:p>
        </p:txBody>
      </p:sp>
      <p:pic>
        <p:nvPicPr>
          <p:cNvPr id="18" name="Picture Placeholder 16" title="Building image">
            <a:extLst>
              <a:ext uri="{FF2B5EF4-FFF2-40B4-BE49-F238E27FC236}">
                <a16:creationId xmlns:a16="http://schemas.microsoft.com/office/drawing/2014/main" id="{BA026684-ED32-4C82-8EFB-03E9E047EA33}"/>
              </a:ext>
              <a:ext uri="{C183D7F6-B498-43B3-948B-1728B52AA6E4}">
                <adec:decorative xmlns:adec="http://schemas.microsoft.com/office/drawing/2017/decorative" val="0"/>
              </a:ext>
            </a:extLst>
          </p:cNvPr>
          <p:cNvPicPr>
            <a:picLocks noGrp="1" noChangeAspect="1"/>
          </p:cNvPicPr>
          <p:nvPr>
            <p:ph type="pic" sz="quarter" idx="13"/>
          </p:nvPr>
        </p:nvPicPr>
        <p:blipFill>
          <a:blip r:embed="rId2"/>
          <a:srcRect l="20784" r="20784"/>
          <a:stretch>
            <a:fillRect/>
          </a:stretch>
        </p:blipFill>
        <p:spPr/>
      </p:pic>
      <p:sp>
        <p:nvSpPr>
          <p:cNvPr id="8" name="Title 7">
            <a:extLst>
              <a:ext uri="{FF2B5EF4-FFF2-40B4-BE49-F238E27FC236}">
                <a16:creationId xmlns:a16="http://schemas.microsoft.com/office/drawing/2014/main" id="{8B6C5EAB-81FF-4827-A160-22F4363C611A}"/>
              </a:ext>
            </a:extLst>
          </p:cNvPr>
          <p:cNvSpPr>
            <a:spLocks noGrp="1"/>
          </p:cNvSpPr>
          <p:nvPr>
            <p:ph type="ctrTitle"/>
          </p:nvPr>
        </p:nvSpPr>
        <p:spPr>
          <a:xfrm>
            <a:off x="6351314" y="1772359"/>
            <a:ext cx="4853573" cy="1616252"/>
          </a:xfrm>
        </p:spPr>
        <p:txBody>
          <a:bodyPr>
            <a:normAutofit/>
          </a:bodyPr>
          <a:lstStyle/>
          <a:p>
            <a:r>
              <a:rPr lang="en-US" sz="2400" dirty="0"/>
              <a:t>Doug Allan, </a:t>
            </a:r>
            <a:r>
              <a:rPr lang="en-US" sz="1200" dirty="0"/>
              <a:t>president &amp; portfolio Manager</a:t>
            </a:r>
            <a:br>
              <a:rPr lang="en-US" sz="2400" dirty="0"/>
            </a:br>
            <a:r>
              <a:rPr lang="en-US" sz="2400" dirty="0"/>
              <a:t>Bradley Lamash, </a:t>
            </a:r>
            <a:r>
              <a:rPr lang="en-US" sz="1200" dirty="0"/>
              <a:t>Portfolio manager</a:t>
            </a:r>
            <a:br>
              <a:rPr lang="en-US" sz="2400" dirty="0"/>
            </a:br>
            <a:r>
              <a:rPr lang="en-US" sz="2400" dirty="0"/>
              <a:t>Kate allan, </a:t>
            </a:r>
            <a:r>
              <a:rPr lang="en-US" sz="1200" dirty="0"/>
              <a:t>Portfolio Manager</a:t>
            </a:r>
            <a:endParaRPr lang="en-US" sz="1400" b="0" dirty="0"/>
          </a:p>
        </p:txBody>
      </p:sp>
      <p:sp>
        <p:nvSpPr>
          <p:cNvPr id="19" name="Hexagon 18">
            <a:extLst>
              <a:ext uri="{FF2B5EF4-FFF2-40B4-BE49-F238E27FC236}">
                <a16:creationId xmlns:a16="http://schemas.microsoft.com/office/drawing/2014/main" id="{7CE8B54A-D8B2-498F-ACFB-31AC2DEB83FA}"/>
              </a:ext>
              <a:ext uri="{C183D7F6-B498-43B3-948B-1728B52AA6E4}">
                <adec:decorative xmlns:adec="http://schemas.microsoft.com/office/drawing/2017/decorative" val="1"/>
              </a:ext>
            </a:extLst>
          </p:cNvPr>
          <p:cNvSpPr/>
          <p:nvPr/>
        </p:nvSpPr>
        <p:spPr>
          <a:xfrm rot="16200000">
            <a:off x="2474179" y="2238971"/>
            <a:ext cx="2584558" cy="2551615"/>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descr="Envelope">
            <a:extLst>
              <a:ext uri="{FF2B5EF4-FFF2-40B4-BE49-F238E27FC236}">
                <a16:creationId xmlns:a16="http://schemas.microsoft.com/office/drawing/2014/main" id="{3C982534-2540-4871-975E-0071F4E8C3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89539" y="4431329"/>
            <a:ext cx="375729" cy="375729"/>
          </a:xfrm>
          <a:prstGeom prst="rect">
            <a:avLst/>
          </a:prstGeom>
        </p:spPr>
      </p:pic>
      <p:pic>
        <p:nvPicPr>
          <p:cNvPr id="9" name="Graphic 8" descr="Internet">
            <a:extLst>
              <a:ext uri="{FF2B5EF4-FFF2-40B4-BE49-F238E27FC236}">
                <a16:creationId xmlns:a16="http://schemas.microsoft.com/office/drawing/2014/main" id="{0801C115-6C9E-4276-BA38-57BE0FFE5E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63432" y="5065443"/>
            <a:ext cx="440063" cy="440063"/>
          </a:xfrm>
          <a:prstGeom prst="rect">
            <a:avLst/>
          </a:prstGeom>
        </p:spPr>
      </p:pic>
      <p:pic>
        <p:nvPicPr>
          <p:cNvPr id="11" name="Graphic 10" descr="Smart Phone">
            <a:extLst>
              <a:ext uri="{FF2B5EF4-FFF2-40B4-BE49-F238E27FC236}">
                <a16:creationId xmlns:a16="http://schemas.microsoft.com/office/drawing/2014/main" id="{4BA80F4F-9275-453A-9F89-BEB6ADC60D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51314" y="3729759"/>
            <a:ext cx="452181" cy="452181"/>
          </a:xfrm>
          <a:prstGeom prst="rect">
            <a:avLst/>
          </a:prstGeom>
        </p:spPr>
      </p:pic>
      <p:pic>
        <p:nvPicPr>
          <p:cNvPr id="17" name="Picture 16" descr="A picture containing plate, drawing&#10;&#10;Description automatically generated">
            <a:extLst>
              <a:ext uri="{FF2B5EF4-FFF2-40B4-BE49-F238E27FC236}">
                <a16:creationId xmlns:a16="http://schemas.microsoft.com/office/drawing/2014/main" id="{710146C8-598C-4FBC-BDB9-7D08ADDF4E05}"/>
              </a:ext>
            </a:extLst>
          </p:cNvPr>
          <p:cNvPicPr>
            <a:picLocks noChangeAspect="1"/>
          </p:cNvPicPr>
          <p:nvPr/>
        </p:nvPicPr>
        <p:blipFill>
          <a:blip r:embed="rId9"/>
          <a:stretch>
            <a:fillRect/>
          </a:stretch>
        </p:blipFill>
        <p:spPr>
          <a:xfrm>
            <a:off x="2654486" y="3094813"/>
            <a:ext cx="2304957" cy="902402"/>
          </a:xfrm>
          <a:prstGeom prst="rect">
            <a:avLst/>
          </a:prstGeom>
        </p:spPr>
      </p:pic>
    </p:spTree>
    <p:extLst>
      <p:ext uri="{BB962C8B-B14F-4D97-AF65-F5344CB8AC3E}">
        <p14:creationId xmlns:p14="http://schemas.microsoft.com/office/powerpoint/2010/main" val="2260955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53D90E-F2EA-4BA1-ACBD-9D3D0EB22C8A}"/>
              </a:ext>
            </a:extLst>
          </p:cNvPr>
          <p:cNvSpPr>
            <a:spLocks noGrp="1"/>
          </p:cNvSpPr>
          <p:nvPr>
            <p:ph type="sldNum" sz="quarter" idx="18"/>
          </p:nvPr>
        </p:nvSpPr>
        <p:spPr/>
        <p:txBody>
          <a:bodyPr/>
          <a:lstStyle/>
          <a:p>
            <a:fld id="{8699F50C-BE38-4BD0-BA84-9B090E1F2B9B}" type="slidenum">
              <a:rPr lang="en-US" smtClean="0"/>
              <a:pPr/>
              <a:t>4</a:t>
            </a:fld>
            <a:endParaRPr lang="en-US" dirty="0"/>
          </a:p>
        </p:txBody>
      </p:sp>
      <p:sp>
        <p:nvSpPr>
          <p:cNvPr id="13" name="Title 13">
            <a:extLst>
              <a:ext uri="{FF2B5EF4-FFF2-40B4-BE49-F238E27FC236}">
                <a16:creationId xmlns:a16="http://schemas.microsoft.com/office/drawing/2014/main" id="{F64048FA-1C7E-4BEF-8273-A6490A2211F4}"/>
              </a:ext>
            </a:extLst>
          </p:cNvPr>
          <p:cNvSpPr>
            <a:spLocks noGrp="1"/>
          </p:cNvSpPr>
          <p:nvPr>
            <p:ph type="title"/>
          </p:nvPr>
        </p:nvSpPr>
        <p:spPr>
          <a:xfrm>
            <a:off x="518678" y="209028"/>
            <a:ext cx="9064234" cy="1147969"/>
          </a:xfrm>
        </p:spPr>
        <p:txBody>
          <a:bodyPr>
            <a:normAutofit/>
          </a:bodyPr>
          <a:lstStyle/>
          <a:p>
            <a:r>
              <a:rPr lang="en-US" sz="3200" dirty="0"/>
              <a:t>Strategy</a:t>
            </a:r>
            <a:endParaRPr lang="en-US" sz="3200" b="0" dirty="0"/>
          </a:p>
        </p:txBody>
      </p:sp>
      <p:sp>
        <p:nvSpPr>
          <p:cNvPr id="10" name="TextBox 9">
            <a:extLst>
              <a:ext uri="{FF2B5EF4-FFF2-40B4-BE49-F238E27FC236}">
                <a16:creationId xmlns:a16="http://schemas.microsoft.com/office/drawing/2014/main" id="{4DCB733B-F7B6-47C2-AA5C-C35890C2C57B}"/>
              </a:ext>
            </a:extLst>
          </p:cNvPr>
          <p:cNvSpPr txBox="1"/>
          <p:nvPr/>
        </p:nvSpPr>
        <p:spPr>
          <a:xfrm>
            <a:off x="11126199" y="89402"/>
            <a:ext cx="758491" cy="714829"/>
          </a:xfrm>
          <a:prstGeom prst="rect">
            <a:avLst/>
          </a:prstGeom>
          <a:solidFill>
            <a:schemeClr val="accent6"/>
          </a:solidFill>
        </p:spPr>
        <p:txBody>
          <a:bodyPr wrap="square" rtlCol="0">
            <a:spAutoFit/>
          </a:bodyPr>
          <a:lstStyle/>
          <a:p>
            <a:endParaRPr lang="en-CA" dirty="0"/>
          </a:p>
        </p:txBody>
      </p:sp>
      <p:sp>
        <p:nvSpPr>
          <p:cNvPr id="11" name="Content Placeholder 15">
            <a:extLst>
              <a:ext uri="{FF2B5EF4-FFF2-40B4-BE49-F238E27FC236}">
                <a16:creationId xmlns:a16="http://schemas.microsoft.com/office/drawing/2014/main" id="{9A5F177E-F1E9-4206-B1D8-6AA95D50545E}"/>
              </a:ext>
            </a:extLst>
          </p:cNvPr>
          <p:cNvSpPr txBox="1">
            <a:spLocks/>
          </p:cNvSpPr>
          <p:nvPr/>
        </p:nvSpPr>
        <p:spPr>
          <a:xfrm>
            <a:off x="931606" y="2194560"/>
            <a:ext cx="9236522" cy="3021548"/>
          </a:xfrm>
          <a:prstGeom prst="rect">
            <a:avLst/>
          </a:prstGeom>
        </p:spPr>
        <p:txBody>
          <a:bodyPr>
            <a:normAutofit fontScale="8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r>
              <a:rPr lang="en-CA" dirty="0">
                <a:solidFill>
                  <a:schemeClr val="bg1"/>
                </a:solidFill>
              </a:rPr>
              <a:t>To deliver a stable and sustainable total return stream through changing market environments with companies with sustainable dividends and with the ability to grow those dividends over time.  </a:t>
            </a:r>
          </a:p>
          <a:p>
            <a:r>
              <a:rPr lang="en-CA" dirty="0">
                <a:solidFill>
                  <a:schemeClr val="bg1"/>
                </a:solidFill>
              </a:rPr>
              <a:t>Portfolios are primarily composed of high quality, dividend-paying securities, where share prices are measured against the sustainability and potential growth of the dividend income stream.  </a:t>
            </a:r>
          </a:p>
          <a:p>
            <a:r>
              <a:rPr lang="en-CA" dirty="0">
                <a:solidFill>
                  <a:schemeClr val="bg1"/>
                </a:solidFill>
              </a:rPr>
              <a:t>Over time, the income produced by the portfolio represents a significant portion of the expected total return,</a:t>
            </a:r>
            <a:r>
              <a:rPr lang="en-CA" b="1" dirty="0">
                <a:solidFill>
                  <a:schemeClr val="bg1"/>
                </a:solidFill>
              </a:rPr>
              <a:t> leaving less emphasis on stock price performance</a:t>
            </a:r>
            <a:r>
              <a:rPr lang="en-CA" dirty="0">
                <a:solidFill>
                  <a:schemeClr val="bg1"/>
                </a:solidFill>
              </a:rPr>
              <a:t>.</a:t>
            </a:r>
          </a:p>
          <a:p>
            <a:r>
              <a:rPr lang="en-CA" dirty="0">
                <a:solidFill>
                  <a:schemeClr val="bg1"/>
                </a:solidFill>
              </a:rPr>
              <a:t>Over time, the focus on long-term dividend growth allows the portfolio to provide a growing stream of annual income which can be used as needed or reinvested and compounded for additional growth. </a:t>
            </a:r>
          </a:p>
          <a:p>
            <a:pPr lvl="1">
              <a:buClr>
                <a:schemeClr val="accent2"/>
              </a:buClr>
            </a:pPr>
            <a:endParaRPr lang="en-US" dirty="0"/>
          </a:p>
          <a:p>
            <a:pPr lvl="1">
              <a:buClr>
                <a:schemeClr val="accent2"/>
              </a:buClr>
            </a:pPr>
            <a:endParaRPr lang="en-US" dirty="0"/>
          </a:p>
          <a:p>
            <a:pPr>
              <a:buClr>
                <a:schemeClr val="accent2"/>
              </a:buClr>
            </a:pPr>
            <a:endParaRPr lang="en-US" dirty="0"/>
          </a:p>
        </p:txBody>
      </p:sp>
    </p:spTree>
    <p:extLst>
      <p:ext uri="{BB962C8B-B14F-4D97-AF65-F5344CB8AC3E}">
        <p14:creationId xmlns:p14="http://schemas.microsoft.com/office/powerpoint/2010/main" val="1422217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53D90E-F2EA-4BA1-ACBD-9D3D0EB22C8A}"/>
              </a:ext>
            </a:extLst>
          </p:cNvPr>
          <p:cNvSpPr>
            <a:spLocks noGrp="1"/>
          </p:cNvSpPr>
          <p:nvPr>
            <p:ph type="sldNum" sz="quarter" idx="18"/>
          </p:nvPr>
        </p:nvSpPr>
        <p:spPr/>
        <p:txBody>
          <a:bodyPr/>
          <a:lstStyle/>
          <a:p>
            <a:fld id="{8699F50C-BE38-4BD0-BA84-9B090E1F2B9B}" type="slidenum">
              <a:rPr lang="en-US" smtClean="0"/>
              <a:pPr/>
              <a:t>5</a:t>
            </a:fld>
            <a:endParaRPr lang="en-US" dirty="0"/>
          </a:p>
        </p:txBody>
      </p:sp>
      <p:sp>
        <p:nvSpPr>
          <p:cNvPr id="13" name="Title 13">
            <a:extLst>
              <a:ext uri="{FF2B5EF4-FFF2-40B4-BE49-F238E27FC236}">
                <a16:creationId xmlns:a16="http://schemas.microsoft.com/office/drawing/2014/main" id="{F64048FA-1C7E-4BEF-8273-A6490A2211F4}"/>
              </a:ext>
            </a:extLst>
          </p:cNvPr>
          <p:cNvSpPr>
            <a:spLocks noGrp="1"/>
          </p:cNvSpPr>
          <p:nvPr>
            <p:ph type="title"/>
          </p:nvPr>
        </p:nvSpPr>
        <p:spPr>
          <a:xfrm>
            <a:off x="518678" y="209028"/>
            <a:ext cx="9064234" cy="1147969"/>
          </a:xfrm>
        </p:spPr>
        <p:txBody>
          <a:bodyPr>
            <a:normAutofit/>
          </a:bodyPr>
          <a:lstStyle/>
          <a:p>
            <a:r>
              <a:rPr lang="en-US" sz="3200" dirty="0"/>
              <a:t>Portfolio Construction</a:t>
            </a:r>
          </a:p>
        </p:txBody>
      </p:sp>
      <p:sp>
        <p:nvSpPr>
          <p:cNvPr id="10" name="TextBox 9">
            <a:extLst>
              <a:ext uri="{FF2B5EF4-FFF2-40B4-BE49-F238E27FC236}">
                <a16:creationId xmlns:a16="http://schemas.microsoft.com/office/drawing/2014/main" id="{4DCB733B-F7B6-47C2-AA5C-C35890C2C57B}"/>
              </a:ext>
            </a:extLst>
          </p:cNvPr>
          <p:cNvSpPr txBox="1"/>
          <p:nvPr/>
        </p:nvSpPr>
        <p:spPr>
          <a:xfrm>
            <a:off x="11126199" y="89402"/>
            <a:ext cx="758491" cy="714829"/>
          </a:xfrm>
          <a:prstGeom prst="rect">
            <a:avLst/>
          </a:prstGeom>
          <a:solidFill>
            <a:schemeClr val="accent6"/>
          </a:solidFill>
        </p:spPr>
        <p:txBody>
          <a:bodyPr wrap="square" rtlCol="0">
            <a:spAutoFit/>
          </a:bodyPr>
          <a:lstStyle/>
          <a:p>
            <a:endParaRPr lang="en-CA" dirty="0"/>
          </a:p>
        </p:txBody>
      </p:sp>
      <p:sp>
        <p:nvSpPr>
          <p:cNvPr id="11" name="Content Placeholder 15">
            <a:extLst>
              <a:ext uri="{FF2B5EF4-FFF2-40B4-BE49-F238E27FC236}">
                <a16:creationId xmlns:a16="http://schemas.microsoft.com/office/drawing/2014/main" id="{9A5F177E-F1E9-4206-B1D8-6AA95D50545E}"/>
              </a:ext>
            </a:extLst>
          </p:cNvPr>
          <p:cNvSpPr txBox="1">
            <a:spLocks/>
          </p:cNvSpPr>
          <p:nvPr/>
        </p:nvSpPr>
        <p:spPr>
          <a:xfrm>
            <a:off x="931606" y="2194560"/>
            <a:ext cx="9236522" cy="3021548"/>
          </a:xfrm>
          <a:prstGeom prst="rect">
            <a:avLst/>
          </a:prstGeom>
        </p:spPr>
        <p:txBody>
          <a:bodyPr>
            <a:normAutofit fontScale="77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fontAlgn="base"/>
            <a:r>
              <a:rPr lang="en-CA" dirty="0">
                <a:solidFill>
                  <a:schemeClr val="bg1"/>
                </a:solidFill>
              </a:rPr>
              <a:t>Concentrated portfolios of 10-25 equity holdings based on portfolio size. Each portfolio is constructed based on the client’s rate of return requirements. We are not inclined to own the market and, as a result, </a:t>
            </a:r>
            <a:r>
              <a:rPr lang="en-CA" b="1" dirty="0">
                <a:solidFill>
                  <a:schemeClr val="bg1"/>
                </a:solidFill>
              </a:rPr>
              <a:t>our strategy comes in and out of favour</a:t>
            </a:r>
            <a:r>
              <a:rPr lang="en-CA" dirty="0">
                <a:solidFill>
                  <a:schemeClr val="bg1"/>
                </a:solidFill>
              </a:rPr>
              <a:t>.  This strategy stands apart from others as we are only concerned with owning the most optimal portfolio that will help clients achieve their goals over their individual time horizon. </a:t>
            </a:r>
          </a:p>
          <a:p>
            <a:pPr fontAlgn="base"/>
            <a:r>
              <a:rPr lang="en-CA" dirty="0">
                <a:solidFill>
                  <a:schemeClr val="bg1"/>
                </a:solidFill>
              </a:rPr>
              <a:t>We are not focused on outperforming the market or buying the latest hottest trend (Bitcoin</a:t>
            </a:r>
            <a:r>
              <a:rPr lang="en-CA">
                <a:solidFill>
                  <a:schemeClr val="bg1"/>
                </a:solidFill>
              </a:rPr>
              <a:t>/Marijuana). </a:t>
            </a:r>
            <a:endParaRPr lang="en-CA" dirty="0">
              <a:solidFill>
                <a:schemeClr val="bg1"/>
              </a:solidFill>
            </a:endParaRPr>
          </a:p>
          <a:p>
            <a:pPr fontAlgn="base"/>
            <a:r>
              <a:rPr lang="en-CA" dirty="0">
                <a:solidFill>
                  <a:schemeClr val="bg1"/>
                </a:solidFill>
              </a:rPr>
              <a:t>Our portfolios aim to provide capital preservation, while funding an ongoing personal liability stream. Dividend-paying equities have consistently provided a lower volatility total return stream when compared with the broad stock market (chart below), with a higher income level than could otherwise be achieved in the bond market.  </a:t>
            </a:r>
          </a:p>
          <a:p>
            <a:pPr marL="457200" lvl="1" indent="0">
              <a:buClr>
                <a:schemeClr val="accent2"/>
              </a:buClr>
              <a:buNone/>
            </a:pPr>
            <a:endParaRPr lang="en-US" dirty="0"/>
          </a:p>
          <a:p>
            <a:pPr lvl="1">
              <a:buClr>
                <a:schemeClr val="accent2"/>
              </a:buClr>
            </a:pPr>
            <a:endParaRPr lang="en-US" dirty="0"/>
          </a:p>
          <a:p>
            <a:pPr>
              <a:buClr>
                <a:schemeClr val="accent2"/>
              </a:buClr>
            </a:pPr>
            <a:endParaRPr lang="en-US" dirty="0"/>
          </a:p>
        </p:txBody>
      </p:sp>
    </p:spTree>
    <p:extLst>
      <p:ext uri="{BB962C8B-B14F-4D97-AF65-F5344CB8AC3E}">
        <p14:creationId xmlns:p14="http://schemas.microsoft.com/office/powerpoint/2010/main" val="1650573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2568AE-168C-4E93-A063-1460BAB0C590}"/>
              </a:ext>
            </a:extLst>
          </p:cNvPr>
          <p:cNvSpPr>
            <a:spLocks noGrp="1"/>
          </p:cNvSpPr>
          <p:nvPr>
            <p:ph type="sldNum" sz="quarter" idx="18"/>
          </p:nvPr>
        </p:nvSpPr>
        <p:spPr/>
        <p:txBody>
          <a:bodyPr/>
          <a:lstStyle/>
          <a:p>
            <a:fld id="{8699F50C-BE38-4BD0-BA84-9B090E1F2B9B}" type="slidenum">
              <a:rPr lang="en-US" noProof="0" smtClean="0"/>
              <a:t>6</a:t>
            </a:fld>
            <a:endParaRPr lang="en-US" noProof="0" dirty="0"/>
          </a:p>
        </p:txBody>
      </p:sp>
      <p:pic>
        <p:nvPicPr>
          <p:cNvPr id="7" name="Picture 6">
            <a:extLst>
              <a:ext uri="{FF2B5EF4-FFF2-40B4-BE49-F238E27FC236}">
                <a16:creationId xmlns:a16="http://schemas.microsoft.com/office/drawing/2014/main" id="{7271128C-4F11-41C0-8A94-9BEF0771B4F0}"/>
              </a:ext>
            </a:extLst>
          </p:cNvPr>
          <p:cNvPicPr>
            <a:picLocks noChangeAspect="1"/>
          </p:cNvPicPr>
          <p:nvPr/>
        </p:nvPicPr>
        <p:blipFill>
          <a:blip r:embed="rId2"/>
          <a:stretch>
            <a:fillRect/>
          </a:stretch>
        </p:blipFill>
        <p:spPr>
          <a:xfrm>
            <a:off x="1578518" y="760017"/>
            <a:ext cx="7974259" cy="4535817"/>
          </a:xfrm>
          <a:prstGeom prst="rect">
            <a:avLst/>
          </a:prstGeom>
        </p:spPr>
      </p:pic>
      <p:sp>
        <p:nvSpPr>
          <p:cNvPr id="8" name="TextBox 7">
            <a:extLst>
              <a:ext uri="{FF2B5EF4-FFF2-40B4-BE49-F238E27FC236}">
                <a16:creationId xmlns:a16="http://schemas.microsoft.com/office/drawing/2014/main" id="{269FEBBF-B16D-497F-B922-F877978FF2C5}"/>
              </a:ext>
            </a:extLst>
          </p:cNvPr>
          <p:cNvSpPr txBox="1"/>
          <p:nvPr/>
        </p:nvSpPr>
        <p:spPr>
          <a:xfrm>
            <a:off x="310988" y="5578475"/>
            <a:ext cx="10948509" cy="861774"/>
          </a:xfrm>
          <a:prstGeom prst="rect">
            <a:avLst/>
          </a:prstGeom>
          <a:noFill/>
        </p:spPr>
        <p:txBody>
          <a:bodyPr wrap="square" rtlCol="0">
            <a:spAutoFit/>
          </a:bodyPr>
          <a:lstStyle/>
          <a:p>
            <a:r>
              <a:rPr lang="en-CA" sz="1000" i="1" dirty="0"/>
              <a:t>Note: dividend growers in Canada have significantly outperformed both the TSX and S&amp;P 500 on a total return basis over the last three and a half decades, especially when volatility, as measured by standard deviation, is considered.  Canadian oligopolies in the Financial, Utility, Telecommunications and Energy Infrastructure sectors have consistently provided above average total returns with lower risk and the added benefits of lower taxes and currency risk for Canadian investors.  As such, these sectors are well represented in the portfolios.</a:t>
            </a:r>
            <a:endParaRPr lang="en-CA" sz="1000" dirty="0"/>
          </a:p>
          <a:p>
            <a:endParaRPr lang="en-CA" sz="1000" dirty="0"/>
          </a:p>
        </p:txBody>
      </p:sp>
    </p:spTree>
    <p:extLst>
      <p:ext uri="{BB962C8B-B14F-4D97-AF65-F5344CB8AC3E}">
        <p14:creationId xmlns:p14="http://schemas.microsoft.com/office/powerpoint/2010/main" val="3403794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53D90E-F2EA-4BA1-ACBD-9D3D0EB22C8A}"/>
              </a:ext>
            </a:extLst>
          </p:cNvPr>
          <p:cNvSpPr>
            <a:spLocks noGrp="1"/>
          </p:cNvSpPr>
          <p:nvPr>
            <p:ph type="sldNum" sz="quarter" idx="18"/>
          </p:nvPr>
        </p:nvSpPr>
        <p:spPr/>
        <p:txBody>
          <a:bodyPr/>
          <a:lstStyle/>
          <a:p>
            <a:fld id="{8699F50C-BE38-4BD0-BA84-9B090E1F2B9B}" type="slidenum">
              <a:rPr lang="en-US" smtClean="0"/>
              <a:pPr/>
              <a:t>7</a:t>
            </a:fld>
            <a:endParaRPr lang="en-US" dirty="0"/>
          </a:p>
        </p:txBody>
      </p:sp>
      <p:sp>
        <p:nvSpPr>
          <p:cNvPr id="13" name="Title 13">
            <a:extLst>
              <a:ext uri="{FF2B5EF4-FFF2-40B4-BE49-F238E27FC236}">
                <a16:creationId xmlns:a16="http://schemas.microsoft.com/office/drawing/2014/main" id="{F64048FA-1C7E-4BEF-8273-A6490A2211F4}"/>
              </a:ext>
            </a:extLst>
          </p:cNvPr>
          <p:cNvSpPr>
            <a:spLocks noGrp="1"/>
          </p:cNvSpPr>
          <p:nvPr>
            <p:ph type="title"/>
          </p:nvPr>
        </p:nvSpPr>
        <p:spPr>
          <a:xfrm>
            <a:off x="518678" y="209028"/>
            <a:ext cx="9064234" cy="1147969"/>
          </a:xfrm>
        </p:spPr>
        <p:txBody>
          <a:bodyPr>
            <a:normAutofit/>
          </a:bodyPr>
          <a:lstStyle/>
          <a:p>
            <a:r>
              <a:rPr lang="en-US" sz="3200" dirty="0"/>
              <a:t>Portfolio Construction</a:t>
            </a:r>
          </a:p>
        </p:txBody>
      </p:sp>
      <p:sp>
        <p:nvSpPr>
          <p:cNvPr id="10" name="TextBox 9">
            <a:extLst>
              <a:ext uri="{FF2B5EF4-FFF2-40B4-BE49-F238E27FC236}">
                <a16:creationId xmlns:a16="http://schemas.microsoft.com/office/drawing/2014/main" id="{4DCB733B-F7B6-47C2-AA5C-C35890C2C57B}"/>
              </a:ext>
            </a:extLst>
          </p:cNvPr>
          <p:cNvSpPr txBox="1"/>
          <p:nvPr/>
        </p:nvSpPr>
        <p:spPr>
          <a:xfrm>
            <a:off x="11126199" y="89402"/>
            <a:ext cx="758491" cy="714829"/>
          </a:xfrm>
          <a:prstGeom prst="rect">
            <a:avLst/>
          </a:prstGeom>
          <a:solidFill>
            <a:schemeClr val="accent6"/>
          </a:solidFill>
        </p:spPr>
        <p:txBody>
          <a:bodyPr wrap="square" rtlCol="0">
            <a:spAutoFit/>
          </a:bodyPr>
          <a:lstStyle/>
          <a:p>
            <a:endParaRPr lang="en-CA" dirty="0"/>
          </a:p>
        </p:txBody>
      </p:sp>
      <p:sp>
        <p:nvSpPr>
          <p:cNvPr id="11" name="Content Placeholder 15">
            <a:extLst>
              <a:ext uri="{FF2B5EF4-FFF2-40B4-BE49-F238E27FC236}">
                <a16:creationId xmlns:a16="http://schemas.microsoft.com/office/drawing/2014/main" id="{9A5F177E-F1E9-4206-B1D8-6AA95D50545E}"/>
              </a:ext>
            </a:extLst>
          </p:cNvPr>
          <p:cNvSpPr txBox="1">
            <a:spLocks/>
          </p:cNvSpPr>
          <p:nvPr/>
        </p:nvSpPr>
        <p:spPr>
          <a:xfrm>
            <a:off x="931606" y="2194560"/>
            <a:ext cx="9236522" cy="3474720"/>
          </a:xfrm>
          <a:prstGeom prst="rect">
            <a:avLst/>
          </a:prstGeom>
        </p:spPr>
        <p:txBody>
          <a:bodyPr>
            <a:normAutofit fontScale="85000"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fontAlgn="base"/>
            <a:r>
              <a:rPr lang="en-CA" dirty="0">
                <a:solidFill>
                  <a:schemeClr val="bg1"/>
                </a:solidFill>
              </a:rPr>
              <a:t>Volatility control is the psychological and mathematical key to matching an investment portfolio to a client’s multi-decade time horizon, where they are consistently in need of capital.</a:t>
            </a:r>
          </a:p>
          <a:p>
            <a:pPr fontAlgn="base"/>
            <a:endParaRPr lang="en-CA" dirty="0">
              <a:solidFill>
                <a:schemeClr val="bg1"/>
              </a:solidFill>
            </a:endParaRPr>
          </a:p>
          <a:p>
            <a:r>
              <a:rPr lang="en-CA" dirty="0">
                <a:solidFill>
                  <a:schemeClr val="bg1"/>
                </a:solidFill>
              </a:rPr>
              <a:t>Portfolios are composed primarily with Canadian equities. The Canadian market is home to a significant number of dividend-growers, with above-average yields that have been shown to both reduce volatility and outperform over time.  </a:t>
            </a:r>
          </a:p>
          <a:p>
            <a:endParaRPr lang="en-CA" dirty="0">
              <a:solidFill>
                <a:schemeClr val="bg1"/>
              </a:solidFill>
            </a:endParaRPr>
          </a:p>
          <a:p>
            <a:r>
              <a:rPr lang="en-CA" dirty="0">
                <a:solidFill>
                  <a:schemeClr val="bg1"/>
                </a:solidFill>
              </a:rPr>
              <a:t>Additionally, Canadian dividend-payers provide a higher level of current income, lower taxes and less currency risk when compared to market relative strategies.</a:t>
            </a:r>
          </a:p>
          <a:p>
            <a:pPr marL="457200" lvl="1" indent="0">
              <a:buClr>
                <a:schemeClr val="accent2"/>
              </a:buClr>
              <a:buNone/>
            </a:pPr>
            <a:endParaRPr lang="en-US" dirty="0"/>
          </a:p>
          <a:p>
            <a:pPr lvl="1">
              <a:buClr>
                <a:schemeClr val="accent2"/>
              </a:buClr>
            </a:pPr>
            <a:endParaRPr lang="en-US" dirty="0"/>
          </a:p>
          <a:p>
            <a:pPr>
              <a:buClr>
                <a:schemeClr val="accent2"/>
              </a:buClr>
            </a:pPr>
            <a:endParaRPr lang="en-US" dirty="0"/>
          </a:p>
        </p:txBody>
      </p:sp>
    </p:spTree>
    <p:extLst>
      <p:ext uri="{BB962C8B-B14F-4D97-AF65-F5344CB8AC3E}">
        <p14:creationId xmlns:p14="http://schemas.microsoft.com/office/powerpoint/2010/main" val="2749927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53D90E-F2EA-4BA1-ACBD-9D3D0EB22C8A}"/>
              </a:ext>
            </a:extLst>
          </p:cNvPr>
          <p:cNvSpPr>
            <a:spLocks noGrp="1"/>
          </p:cNvSpPr>
          <p:nvPr>
            <p:ph type="sldNum" sz="quarter" idx="18"/>
          </p:nvPr>
        </p:nvSpPr>
        <p:spPr/>
        <p:txBody>
          <a:bodyPr/>
          <a:lstStyle/>
          <a:p>
            <a:fld id="{8699F50C-BE38-4BD0-BA84-9B090E1F2B9B}" type="slidenum">
              <a:rPr lang="en-US" smtClean="0"/>
              <a:pPr/>
              <a:t>8</a:t>
            </a:fld>
            <a:endParaRPr lang="en-US" dirty="0"/>
          </a:p>
        </p:txBody>
      </p:sp>
      <p:sp>
        <p:nvSpPr>
          <p:cNvPr id="13" name="Title 13">
            <a:extLst>
              <a:ext uri="{FF2B5EF4-FFF2-40B4-BE49-F238E27FC236}">
                <a16:creationId xmlns:a16="http://schemas.microsoft.com/office/drawing/2014/main" id="{F64048FA-1C7E-4BEF-8273-A6490A2211F4}"/>
              </a:ext>
            </a:extLst>
          </p:cNvPr>
          <p:cNvSpPr>
            <a:spLocks noGrp="1"/>
          </p:cNvSpPr>
          <p:nvPr>
            <p:ph type="title"/>
          </p:nvPr>
        </p:nvSpPr>
        <p:spPr>
          <a:xfrm>
            <a:off x="518678" y="209028"/>
            <a:ext cx="9064234" cy="1147969"/>
          </a:xfrm>
        </p:spPr>
        <p:txBody>
          <a:bodyPr>
            <a:normAutofit/>
          </a:bodyPr>
          <a:lstStyle/>
          <a:p>
            <a:r>
              <a:rPr lang="en-US" sz="3200" dirty="0"/>
              <a:t>Dividend Growers Examples</a:t>
            </a:r>
          </a:p>
        </p:txBody>
      </p:sp>
      <p:sp>
        <p:nvSpPr>
          <p:cNvPr id="10" name="TextBox 9">
            <a:extLst>
              <a:ext uri="{FF2B5EF4-FFF2-40B4-BE49-F238E27FC236}">
                <a16:creationId xmlns:a16="http://schemas.microsoft.com/office/drawing/2014/main" id="{4DCB733B-F7B6-47C2-AA5C-C35890C2C57B}"/>
              </a:ext>
            </a:extLst>
          </p:cNvPr>
          <p:cNvSpPr txBox="1"/>
          <p:nvPr/>
        </p:nvSpPr>
        <p:spPr>
          <a:xfrm>
            <a:off x="11126199" y="89402"/>
            <a:ext cx="758491" cy="714829"/>
          </a:xfrm>
          <a:prstGeom prst="rect">
            <a:avLst/>
          </a:prstGeom>
          <a:solidFill>
            <a:schemeClr val="accent6"/>
          </a:solidFill>
        </p:spPr>
        <p:txBody>
          <a:bodyPr wrap="square" rtlCol="0">
            <a:spAutoFit/>
          </a:bodyPr>
          <a:lstStyle/>
          <a:p>
            <a:endParaRPr lang="en-CA" dirty="0"/>
          </a:p>
        </p:txBody>
      </p:sp>
      <p:sp>
        <p:nvSpPr>
          <p:cNvPr id="11" name="Content Placeholder 15">
            <a:extLst>
              <a:ext uri="{FF2B5EF4-FFF2-40B4-BE49-F238E27FC236}">
                <a16:creationId xmlns:a16="http://schemas.microsoft.com/office/drawing/2014/main" id="{9A5F177E-F1E9-4206-B1D8-6AA95D50545E}"/>
              </a:ext>
            </a:extLst>
          </p:cNvPr>
          <p:cNvSpPr txBox="1">
            <a:spLocks/>
          </p:cNvSpPr>
          <p:nvPr/>
        </p:nvSpPr>
        <p:spPr>
          <a:xfrm>
            <a:off x="1706880" y="2214563"/>
            <a:ext cx="3271511" cy="3474720"/>
          </a:xfrm>
          <a:prstGeom prst="rect">
            <a:avLst/>
          </a:prstGeom>
        </p:spPr>
        <p:txBody>
          <a:bodyPr>
            <a:normAutofit fontScale="92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457200" lvl="1" indent="0">
              <a:buClr>
                <a:schemeClr val="accent2"/>
              </a:buClr>
              <a:buNone/>
            </a:pPr>
            <a:r>
              <a:rPr lang="en-US" sz="1600" dirty="0">
                <a:solidFill>
                  <a:schemeClr val="bg1"/>
                </a:solidFill>
              </a:rPr>
              <a:t>2013: $1.295</a:t>
            </a:r>
          </a:p>
          <a:p>
            <a:pPr marL="457200" lvl="1" indent="0">
              <a:buClr>
                <a:schemeClr val="accent2"/>
              </a:buClr>
              <a:buNone/>
            </a:pPr>
            <a:r>
              <a:rPr lang="en-US" sz="1600" dirty="0">
                <a:solidFill>
                  <a:schemeClr val="bg1"/>
                </a:solidFill>
              </a:rPr>
              <a:t>2022: $3.55</a:t>
            </a:r>
          </a:p>
          <a:p>
            <a:pPr marL="457200" lvl="1" indent="0">
              <a:buClr>
                <a:schemeClr val="accent2"/>
              </a:buClr>
              <a:buNone/>
            </a:pPr>
            <a:r>
              <a:rPr lang="en-US" sz="1600" dirty="0">
                <a:solidFill>
                  <a:schemeClr val="bg1"/>
                </a:solidFill>
              </a:rPr>
              <a:t>174.13% Dividend Increase</a:t>
            </a:r>
          </a:p>
          <a:p>
            <a:pPr marL="457200" lvl="1" indent="0">
              <a:buClr>
                <a:schemeClr val="accent2"/>
              </a:buClr>
              <a:buNone/>
            </a:pPr>
            <a:endParaRPr lang="en-US" sz="1600" dirty="0">
              <a:solidFill>
                <a:schemeClr val="bg1"/>
              </a:solidFill>
            </a:endParaRPr>
          </a:p>
          <a:p>
            <a:pPr marL="457200" lvl="1" indent="0">
              <a:buClr>
                <a:schemeClr val="accent2"/>
              </a:buClr>
              <a:buNone/>
            </a:pPr>
            <a:r>
              <a:rPr lang="en-US" sz="1600" dirty="0">
                <a:solidFill>
                  <a:schemeClr val="bg1"/>
                </a:solidFill>
              </a:rPr>
              <a:t>2012: $2.82</a:t>
            </a:r>
          </a:p>
          <a:p>
            <a:pPr marL="457200" lvl="1" indent="0">
              <a:buClr>
                <a:schemeClr val="accent2"/>
              </a:buClr>
              <a:buNone/>
            </a:pPr>
            <a:r>
              <a:rPr lang="en-US" sz="1600" dirty="0">
                <a:solidFill>
                  <a:schemeClr val="bg1"/>
                </a:solidFill>
              </a:rPr>
              <a:t>2022: $5.72</a:t>
            </a:r>
          </a:p>
          <a:p>
            <a:pPr marL="457200" lvl="1" indent="0">
              <a:buClr>
                <a:schemeClr val="accent2"/>
              </a:buClr>
              <a:buNone/>
            </a:pPr>
            <a:r>
              <a:rPr lang="en-US" sz="1600" dirty="0">
                <a:solidFill>
                  <a:schemeClr val="bg1"/>
                </a:solidFill>
              </a:rPr>
              <a:t>162.84% Dividend Increase </a:t>
            </a:r>
          </a:p>
          <a:p>
            <a:pPr marL="457200" lvl="1" indent="0">
              <a:buClr>
                <a:schemeClr val="accent2"/>
              </a:buClr>
              <a:buNone/>
            </a:pPr>
            <a:endParaRPr lang="en-US" sz="1600" dirty="0">
              <a:solidFill>
                <a:schemeClr val="bg1"/>
              </a:solidFill>
            </a:endParaRPr>
          </a:p>
          <a:p>
            <a:pPr marL="457200" lvl="1" indent="0">
              <a:buClr>
                <a:schemeClr val="accent2"/>
              </a:buClr>
              <a:buNone/>
            </a:pPr>
            <a:r>
              <a:rPr lang="en-US" sz="1600" dirty="0">
                <a:solidFill>
                  <a:schemeClr val="bg1"/>
                </a:solidFill>
              </a:rPr>
              <a:t>2016: $.92</a:t>
            </a:r>
          </a:p>
          <a:p>
            <a:pPr marL="457200" lvl="1" indent="0">
              <a:buClr>
                <a:schemeClr val="accent2"/>
              </a:buClr>
              <a:buNone/>
            </a:pPr>
            <a:r>
              <a:rPr lang="en-US" sz="1600" dirty="0">
                <a:solidFill>
                  <a:schemeClr val="bg1"/>
                </a:solidFill>
              </a:rPr>
              <a:t>2022: $1.404</a:t>
            </a:r>
          </a:p>
          <a:p>
            <a:pPr marL="457200" lvl="1" indent="0">
              <a:buClr>
                <a:schemeClr val="accent2"/>
              </a:buClr>
              <a:buNone/>
            </a:pPr>
            <a:r>
              <a:rPr lang="en-US" sz="1600" dirty="0">
                <a:solidFill>
                  <a:schemeClr val="bg1"/>
                </a:solidFill>
              </a:rPr>
              <a:t>52.65% Dividend Increase</a:t>
            </a:r>
          </a:p>
          <a:p>
            <a:pPr marL="457200" lvl="1" indent="0">
              <a:buClr>
                <a:schemeClr val="accent2"/>
              </a:buClr>
              <a:buNone/>
            </a:pPr>
            <a:endParaRPr lang="en-US" dirty="0"/>
          </a:p>
          <a:p>
            <a:pPr lvl="1">
              <a:buClr>
                <a:schemeClr val="accent2"/>
              </a:buClr>
            </a:pPr>
            <a:endParaRPr lang="en-US" dirty="0"/>
          </a:p>
          <a:p>
            <a:pPr>
              <a:buClr>
                <a:schemeClr val="accent2"/>
              </a:buClr>
            </a:pPr>
            <a:endParaRPr lang="en-US" dirty="0"/>
          </a:p>
        </p:txBody>
      </p:sp>
      <p:pic>
        <p:nvPicPr>
          <p:cNvPr id="1026" name="Picture 2" descr="Image result for enbridge logo">
            <a:extLst>
              <a:ext uri="{FF2B5EF4-FFF2-40B4-BE49-F238E27FC236}">
                <a16:creationId xmlns:a16="http://schemas.microsoft.com/office/drawing/2014/main" id="{E1E24DB7-60F4-432B-BC2E-B2A0869A5C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638" y="2267852"/>
            <a:ext cx="1254040" cy="62899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CC13D73-2027-47DB-A0BB-80C05968CA3B}"/>
              </a:ext>
            </a:extLst>
          </p:cNvPr>
          <p:cNvPicPr>
            <a:picLocks noChangeAspect="1"/>
          </p:cNvPicPr>
          <p:nvPr/>
        </p:nvPicPr>
        <p:blipFill>
          <a:blip r:embed="rId3"/>
          <a:stretch>
            <a:fillRect/>
          </a:stretch>
        </p:blipFill>
        <p:spPr>
          <a:xfrm>
            <a:off x="168169" y="3429000"/>
            <a:ext cx="1314978" cy="628998"/>
          </a:xfrm>
          <a:prstGeom prst="rect">
            <a:avLst/>
          </a:prstGeom>
        </p:spPr>
      </p:pic>
      <p:sp>
        <p:nvSpPr>
          <p:cNvPr id="8" name="Content Placeholder 15">
            <a:extLst>
              <a:ext uri="{FF2B5EF4-FFF2-40B4-BE49-F238E27FC236}">
                <a16:creationId xmlns:a16="http://schemas.microsoft.com/office/drawing/2014/main" id="{B9C0CA24-7097-458B-A187-95AD26D9B073}"/>
              </a:ext>
            </a:extLst>
          </p:cNvPr>
          <p:cNvSpPr txBox="1">
            <a:spLocks/>
          </p:cNvSpPr>
          <p:nvPr/>
        </p:nvSpPr>
        <p:spPr>
          <a:xfrm>
            <a:off x="8613179" y="2267852"/>
            <a:ext cx="3271511" cy="3474720"/>
          </a:xfrm>
          <a:prstGeom prst="rect">
            <a:avLst/>
          </a:prstGeom>
        </p:spPr>
        <p:txBody>
          <a:bodyPr>
            <a:normAutofit fontScale="92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457200" lvl="1" indent="0">
              <a:buClr>
                <a:schemeClr val="accent2"/>
              </a:buClr>
              <a:buNone/>
            </a:pPr>
            <a:r>
              <a:rPr lang="en-US" sz="1600" dirty="0">
                <a:solidFill>
                  <a:schemeClr val="bg1"/>
                </a:solidFill>
              </a:rPr>
              <a:t>2013: $1.1148</a:t>
            </a:r>
          </a:p>
          <a:p>
            <a:pPr marL="457200" lvl="1" indent="0">
              <a:buClr>
                <a:schemeClr val="accent2"/>
              </a:buClr>
              <a:buNone/>
            </a:pPr>
            <a:r>
              <a:rPr lang="en-US" sz="1600" dirty="0">
                <a:solidFill>
                  <a:schemeClr val="bg1"/>
                </a:solidFill>
              </a:rPr>
              <a:t>2022: $1.30</a:t>
            </a:r>
          </a:p>
          <a:p>
            <a:pPr marL="457200" lvl="1" indent="0">
              <a:buClr>
                <a:schemeClr val="accent2"/>
              </a:buClr>
              <a:buNone/>
            </a:pPr>
            <a:r>
              <a:rPr lang="en-US" sz="1600" dirty="0">
                <a:solidFill>
                  <a:schemeClr val="bg1"/>
                </a:solidFill>
              </a:rPr>
              <a:t>16.61% Dividend Increase</a:t>
            </a:r>
          </a:p>
          <a:p>
            <a:pPr marL="457200" lvl="1" indent="0">
              <a:buClr>
                <a:schemeClr val="accent2"/>
              </a:buClr>
              <a:buNone/>
            </a:pPr>
            <a:endParaRPr lang="en-US" sz="1600" dirty="0">
              <a:solidFill>
                <a:schemeClr val="bg1"/>
              </a:solidFill>
            </a:endParaRPr>
          </a:p>
          <a:p>
            <a:pPr marL="457200" lvl="1" indent="0">
              <a:buClr>
                <a:schemeClr val="accent2"/>
              </a:buClr>
              <a:buNone/>
            </a:pPr>
            <a:r>
              <a:rPr lang="en-US" sz="1600" dirty="0">
                <a:solidFill>
                  <a:schemeClr val="bg1"/>
                </a:solidFill>
              </a:rPr>
              <a:t>2010: $1.26</a:t>
            </a:r>
          </a:p>
          <a:p>
            <a:pPr marL="457200" lvl="1" indent="0">
              <a:buClr>
                <a:schemeClr val="accent2"/>
              </a:buClr>
              <a:buNone/>
            </a:pPr>
            <a:r>
              <a:rPr lang="en-US" sz="1600" dirty="0">
                <a:solidFill>
                  <a:schemeClr val="bg1"/>
                </a:solidFill>
              </a:rPr>
              <a:t>2022: $2.32</a:t>
            </a:r>
          </a:p>
          <a:p>
            <a:pPr marL="457200" lvl="1" indent="0">
              <a:buClr>
                <a:schemeClr val="accent2"/>
              </a:buClr>
              <a:buNone/>
            </a:pPr>
            <a:r>
              <a:rPr lang="en-US" sz="1600" dirty="0">
                <a:solidFill>
                  <a:schemeClr val="bg1"/>
                </a:solidFill>
              </a:rPr>
              <a:t>84.13% Dividend Increase</a:t>
            </a:r>
          </a:p>
          <a:p>
            <a:pPr marL="457200" lvl="1" indent="0">
              <a:buClr>
                <a:schemeClr val="accent2"/>
              </a:buClr>
              <a:buNone/>
            </a:pPr>
            <a:endParaRPr lang="en-US" sz="1600" dirty="0">
              <a:solidFill>
                <a:schemeClr val="bg1"/>
              </a:solidFill>
            </a:endParaRPr>
          </a:p>
          <a:p>
            <a:pPr marL="457200" lvl="1" indent="0">
              <a:buClr>
                <a:schemeClr val="accent2"/>
              </a:buClr>
              <a:buNone/>
            </a:pPr>
            <a:r>
              <a:rPr lang="en-US" sz="1600" dirty="0">
                <a:solidFill>
                  <a:schemeClr val="bg1"/>
                </a:solidFill>
              </a:rPr>
              <a:t>1984: $2.205</a:t>
            </a:r>
          </a:p>
          <a:p>
            <a:pPr marL="457200" lvl="1" indent="0">
              <a:buClr>
                <a:schemeClr val="accent2"/>
              </a:buClr>
              <a:buNone/>
            </a:pPr>
            <a:r>
              <a:rPr lang="en-US" sz="1600" dirty="0">
                <a:solidFill>
                  <a:schemeClr val="bg1"/>
                </a:solidFill>
              </a:rPr>
              <a:t>2022: $3.68</a:t>
            </a:r>
          </a:p>
          <a:p>
            <a:pPr marL="457200" lvl="1" indent="0">
              <a:buClr>
                <a:schemeClr val="accent2"/>
              </a:buClr>
              <a:buNone/>
            </a:pPr>
            <a:r>
              <a:rPr lang="en-US" sz="1600" dirty="0">
                <a:solidFill>
                  <a:schemeClr val="bg1"/>
                </a:solidFill>
              </a:rPr>
              <a:t>66.90% Dividend Increase </a:t>
            </a:r>
          </a:p>
          <a:p>
            <a:pPr marL="457200" lvl="1" indent="0">
              <a:buClr>
                <a:schemeClr val="accent2"/>
              </a:buClr>
              <a:buNone/>
            </a:pPr>
            <a:endParaRPr lang="en-US" dirty="0"/>
          </a:p>
          <a:p>
            <a:pPr lvl="1">
              <a:buClr>
                <a:schemeClr val="accent2"/>
              </a:buClr>
            </a:pPr>
            <a:endParaRPr lang="en-US" dirty="0"/>
          </a:p>
          <a:p>
            <a:pPr>
              <a:buClr>
                <a:schemeClr val="accent2"/>
              </a:buClr>
            </a:pPr>
            <a:endParaRPr lang="en-US" dirty="0"/>
          </a:p>
        </p:txBody>
      </p:sp>
      <p:pic>
        <p:nvPicPr>
          <p:cNvPr id="3" name="Picture 2">
            <a:extLst>
              <a:ext uri="{FF2B5EF4-FFF2-40B4-BE49-F238E27FC236}">
                <a16:creationId xmlns:a16="http://schemas.microsoft.com/office/drawing/2014/main" id="{77D22557-858E-4131-8665-5E62F9ABDC03}"/>
              </a:ext>
            </a:extLst>
          </p:cNvPr>
          <p:cNvPicPr>
            <a:picLocks noChangeAspect="1"/>
          </p:cNvPicPr>
          <p:nvPr/>
        </p:nvPicPr>
        <p:blipFill rotWithShape="1">
          <a:blip r:embed="rId4"/>
          <a:srcRect t="23419" b="28516"/>
          <a:stretch/>
        </p:blipFill>
        <p:spPr>
          <a:xfrm>
            <a:off x="168169" y="4687668"/>
            <a:ext cx="1314978" cy="632044"/>
          </a:xfrm>
          <a:prstGeom prst="rect">
            <a:avLst/>
          </a:prstGeom>
        </p:spPr>
      </p:pic>
      <p:pic>
        <p:nvPicPr>
          <p:cNvPr id="5" name="Picture 4">
            <a:extLst>
              <a:ext uri="{FF2B5EF4-FFF2-40B4-BE49-F238E27FC236}">
                <a16:creationId xmlns:a16="http://schemas.microsoft.com/office/drawing/2014/main" id="{FF0D6C7D-4B34-4502-A099-F673EDB68B0C}"/>
              </a:ext>
            </a:extLst>
          </p:cNvPr>
          <p:cNvPicPr>
            <a:picLocks noChangeAspect="1"/>
          </p:cNvPicPr>
          <p:nvPr/>
        </p:nvPicPr>
        <p:blipFill>
          <a:blip r:embed="rId5"/>
          <a:stretch>
            <a:fillRect/>
          </a:stretch>
        </p:blipFill>
        <p:spPr>
          <a:xfrm>
            <a:off x="7213611" y="2325271"/>
            <a:ext cx="1571161" cy="638284"/>
          </a:xfrm>
          <a:prstGeom prst="rect">
            <a:avLst/>
          </a:prstGeom>
        </p:spPr>
      </p:pic>
      <p:pic>
        <p:nvPicPr>
          <p:cNvPr id="6" name="Picture 5">
            <a:extLst>
              <a:ext uri="{FF2B5EF4-FFF2-40B4-BE49-F238E27FC236}">
                <a16:creationId xmlns:a16="http://schemas.microsoft.com/office/drawing/2014/main" id="{11276E66-2EAB-496D-BC3E-FC8B4803AD29}"/>
              </a:ext>
            </a:extLst>
          </p:cNvPr>
          <p:cNvPicPr>
            <a:picLocks noChangeAspect="1"/>
          </p:cNvPicPr>
          <p:nvPr/>
        </p:nvPicPr>
        <p:blipFill rotWithShape="1">
          <a:blip r:embed="rId6"/>
          <a:srcRect l="3035" r="3035"/>
          <a:stretch/>
        </p:blipFill>
        <p:spPr>
          <a:xfrm>
            <a:off x="7213611" y="3535181"/>
            <a:ext cx="1844961" cy="625399"/>
          </a:xfrm>
          <a:prstGeom prst="rect">
            <a:avLst/>
          </a:prstGeom>
        </p:spPr>
      </p:pic>
      <p:pic>
        <p:nvPicPr>
          <p:cNvPr id="7" name="Picture 6">
            <a:extLst>
              <a:ext uri="{FF2B5EF4-FFF2-40B4-BE49-F238E27FC236}">
                <a16:creationId xmlns:a16="http://schemas.microsoft.com/office/drawing/2014/main" id="{88BAC5B4-C825-476C-9219-E9302C78C38E}"/>
              </a:ext>
            </a:extLst>
          </p:cNvPr>
          <p:cNvPicPr>
            <a:picLocks noChangeAspect="1"/>
          </p:cNvPicPr>
          <p:nvPr/>
        </p:nvPicPr>
        <p:blipFill>
          <a:blip r:embed="rId7"/>
          <a:stretch>
            <a:fillRect/>
          </a:stretch>
        </p:blipFill>
        <p:spPr>
          <a:xfrm>
            <a:off x="7306722" y="4732207"/>
            <a:ext cx="1306457" cy="706772"/>
          </a:xfrm>
          <a:prstGeom prst="rect">
            <a:avLst/>
          </a:prstGeom>
        </p:spPr>
      </p:pic>
    </p:spTree>
    <p:extLst>
      <p:ext uri="{BB962C8B-B14F-4D97-AF65-F5344CB8AC3E}">
        <p14:creationId xmlns:p14="http://schemas.microsoft.com/office/powerpoint/2010/main" val="1762467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53D90E-F2EA-4BA1-ACBD-9D3D0EB22C8A}"/>
              </a:ext>
            </a:extLst>
          </p:cNvPr>
          <p:cNvSpPr>
            <a:spLocks noGrp="1"/>
          </p:cNvSpPr>
          <p:nvPr>
            <p:ph type="sldNum" sz="quarter" idx="18"/>
          </p:nvPr>
        </p:nvSpPr>
        <p:spPr/>
        <p:txBody>
          <a:bodyPr/>
          <a:lstStyle/>
          <a:p>
            <a:fld id="{8699F50C-BE38-4BD0-BA84-9B090E1F2B9B}" type="slidenum">
              <a:rPr lang="en-US" smtClean="0"/>
              <a:pPr/>
              <a:t>9</a:t>
            </a:fld>
            <a:endParaRPr lang="en-US" dirty="0"/>
          </a:p>
        </p:txBody>
      </p:sp>
      <p:sp>
        <p:nvSpPr>
          <p:cNvPr id="13" name="Title 13">
            <a:extLst>
              <a:ext uri="{FF2B5EF4-FFF2-40B4-BE49-F238E27FC236}">
                <a16:creationId xmlns:a16="http://schemas.microsoft.com/office/drawing/2014/main" id="{F64048FA-1C7E-4BEF-8273-A6490A2211F4}"/>
              </a:ext>
            </a:extLst>
          </p:cNvPr>
          <p:cNvSpPr>
            <a:spLocks noGrp="1"/>
          </p:cNvSpPr>
          <p:nvPr>
            <p:ph type="title"/>
          </p:nvPr>
        </p:nvSpPr>
        <p:spPr>
          <a:xfrm>
            <a:off x="518678" y="209028"/>
            <a:ext cx="9064234" cy="1147969"/>
          </a:xfrm>
        </p:spPr>
        <p:txBody>
          <a:bodyPr>
            <a:normAutofit/>
          </a:bodyPr>
          <a:lstStyle/>
          <a:p>
            <a:r>
              <a:rPr lang="en-US" sz="3200" dirty="0"/>
              <a:t>Dividends + Compounding =</a:t>
            </a:r>
          </a:p>
        </p:txBody>
      </p:sp>
      <p:sp>
        <p:nvSpPr>
          <p:cNvPr id="10" name="TextBox 9">
            <a:extLst>
              <a:ext uri="{FF2B5EF4-FFF2-40B4-BE49-F238E27FC236}">
                <a16:creationId xmlns:a16="http://schemas.microsoft.com/office/drawing/2014/main" id="{4DCB733B-F7B6-47C2-AA5C-C35890C2C57B}"/>
              </a:ext>
            </a:extLst>
          </p:cNvPr>
          <p:cNvSpPr txBox="1"/>
          <p:nvPr/>
        </p:nvSpPr>
        <p:spPr>
          <a:xfrm>
            <a:off x="11126199" y="89402"/>
            <a:ext cx="758491" cy="714829"/>
          </a:xfrm>
          <a:prstGeom prst="rect">
            <a:avLst/>
          </a:prstGeom>
          <a:solidFill>
            <a:schemeClr val="accent6"/>
          </a:solidFill>
        </p:spPr>
        <p:txBody>
          <a:bodyPr wrap="square" rtlCol="0">
            <a:spAutoFit/>
          </a:bodyPr>
          <a:lstStyle/>
          <a:p>
            <a:endParaRPr lang="en-CA" dirty="0"/>
          </a:p>
        </p:txBody>
      </p:sp>
      <p:sp>
        <p:nvSpPr>
          <p:cNvPr id="11" name="Content Placeholder 15">
            <a:extLst>
              <a:ext uri="{FF2B5EF4-FFF2-40B4-BE49-F238E27FC236}">
                <a16:creationId xmlns:a16="http://schemas.microsoft.com/office/drawing/2014/main" id="{9A5F177E-F1E9-4206-B1D8-6AA95D50545E}"/>
              </a:ext>
            </a:extLst>
          </p:cNvPr>
          <p:cNvSpPr txBox="1">
            <a:spLocks/>
          </p:cNvSpPr>
          <p:nvPr/>
        </p:nvSpPr>
        <p:spPr>
          <a:xfrm>
            <a:off x="931606" y="2194560"/>
            <a:ext cx="5405186" cy="3474720"/>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r>
              <a:rPr lang="en-CA" dirty="0">
                <a:solidFill>
                  <a:schemeClr val="bg1"/>
                </a:solidFill>
              </a:rPr>
              <a:t>Let’s look at the 2</a:t>
            </a:r>
            <a:r>
              <a:rPr lang="en-CA" baseline="30000" dirty="0">
                <a:solidFill>
                  <a:schemeClr val="bg1"/>
                </a:solidFill>
              </a:rPr>
              <a:t>nd</a:t>
            </a:r>
            <a:r>
              <a:rPr lang="en-CA" dirty="0">
                <a:solidFill>
                  <a:schemeClr val="bg1"/>
                </a:solidFill>
              </a:rPr>
              <a:t> part of the formula, compounding and the role it plays in wealth creation</a:t>
            </a:r>
          </a:p>
          <a:p>
            <a:endParaRPr lang="en-CA" dirty="0">
              <a:solidFill>
                <a:schemeClr val="bg1"/>
              </a:solidFill>
            </a:endParaRPr>
          </a:p>
          <a:p>
            <a:r>
              <a:rPr lang="en-CA" dirty="0">
                <a:solidFill>
                  <a:schemeClr val="bg1"/>
                </a:solidFill>
              </a:rPr>
              <a:t>Albert Einstein once noted that the most powerful force in the universe was the principle of compounding. In investing, this manifests itself through something called compound interest</a:t>
            </a:r>
          </a:p>
          <a:p>
            <a:pPr marL="457200" lvl="1" indent="0">
              <a:buClr>
                <a:schemeClr val="accent2"/>
              </a:buClr>
              <a:buNone/>
            </a:pPr>
            <a:endParaRPr lang="en-US" dirty="0"/>
          </a:p>
          <a:p>
            <a:pPr lvl="1">
              <a:buClr>
                <a:schemeClr val="accent2"/>
              </a:buClr>
            </a:pPr>
            <a:endParaRPr lang="en-US" dirty="0"/>
          </a:p>
          <a:p>
            <a:pPr>
              <a:buClr>
                <a:schemeClr val="accent2"/>
              </a:buClr>
            </a:pPr>
            <a:endParaRPr lang="en-US" dirty="0"/>
          </a:p>
        </p:txBody>
      </p:sp>
      <p:pic>
        <p:nvPicPr>
          <p:cNvPr id="2" name="Picture 1">
            <a:extLst>
              <a:ext uri="{FF2B5EF4-FFF2-40B4-BE49-F238E27FC236}">
                <a16:creationId xmlns:a16="http://schemas.microsoft.com/office/drawing/2014/main" id="{6A0CBE91-8A91-40C0-B0EF-E3E0A12408A7}"/>
              </a:ext>
            </a:extLst>
          </p:cNvPr>
          <p:cNvPicPr>
            <a:picLocks noChangeAspect="1"/>
          </p:cNvPicPr>
          <p:nvPr/>
        </p:nvPicPr>
        <p:blipFill>
          <a:blip r:embed="rId2"/>
          <a:stretch>
            <a:fillRect/>
          </a:stretch>
        </p:blipFill>
        <p:spPr>
          <a:xfrm>
            <a:off x="6876990" y="2573438"/>
            <a:ext cx="4383404" cy="2383743"/>
          </a:xfrm>
          <a:prstGeom prst="rect">
            <a:avLst/>
          </a:prstGeom>
        </p:spPr>
      </p:pic>
      <p:pic>
        <p:nvPicPr>
          <p:cNvPr id="7" name="Picture 6" descr="A picture containing plate, drawing&#10;&#10;Description automatically generated">
            <a:extLst>
              <a:ext uri="{FF2B5EF4-FFF2-40B4-BE49-F238E27FC236}">
                <a16:creationId xmlns:a16="http://schemas.microsoft.com/office/drawing/2014/main" id="{753BAEC3-4E24-4283-96F8-9070A662A06A}"/>
              </a:ext>
            </a:extLst>
          </p:cNvPr>
          <p:cNvPicPr>
            <a:picLocks noChangeAspect="1"/>
          </p:cNvPicPr>
          <p:nvPr/>
        </p:nvPicPr>
        <p:blipFill rotWithShape="1">
          <a:blip r:embed="rId3"/>
          <a:srcRect b="30441"/>
          <a:stretch/>
        </p:blipFill>
        <p:spPr>
          <a:xfrm>
            <a:off x="7031864" y="780372"/>
            <a:ext cx="3016140" cy="821377"/>
          </a:xfrm>
          <a:prstGeom prst="rect">
            <a:avLst/>
          </a:prstGeom>
        </p:spPr>
      </p:pic>
    </p:spTree>
    <p:extLst>
      <p:ext uri="{BB962C8B-B14F-4D97-AF65-F5344CB8AC3E}">
        <p14:creationId xmlns:p14="http://schemas.microsoft.com/office/powerpoint/2010/main" val="1853424397"/>
      </p:ext>
    </p:extLst>
  </p:cSld>
  <p:clrMapOvr>
    <a:masterClrMapping/>
  </p:clrMapOvr>
</p:sld>
</file>

<file path=ppt/theme/theme1.xml><?xml version="1.0" encoding="utf-8"?>
<a:theme xmlns:a="http://schemas.openxmlformats.org/drawingml/2006/main" name="Slice">
  <a:themeElements>
    <a:clrScheme name="Custom 4">
      <a:dk1>
        <a:srgbClr val="FFFFFF"/>
      </a:dk1>
      <a:lt1>
        <a:sysClr val="window" lastClr="FFFFFF"/>
      </a:lt1>
      <a:dk2>
        <a:srgbClr val="B00A05"/>
      </a:dk2>
      <a:lt2>
        <a:srgbClr val="B00A05"/>
      </a:lt2>
      <a:accent1>
        <a:srgbClr val="002060"/>
      </a:accent1>
      <a:accent2>
        <a:srgbClr val="B00A05"/>
      </a:accent2>
      <a:accent3>
        <a:srgbClr val="FFFFFF"/>
      </a:accent3>
      <a:accent4>
        <a:srgbClr val="97BAFF"/>
      </a:accent4>
      <a:accent5>
        <a:srgbClr val="002060"/>
      </a:accent5>
      <a:accent6>
        <a:srgbClr val="002060"/>
      </a:accent6>
      <a:hlink>
        <a:srgbClr val="002060"/>
      </a:hlink>
      <a:folHlink>
        <a:srgbClr val="FFFFFF"/>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C3589D-EF2D-4AF3-8B55-088F4B14D6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40343A-75DB-4E03-95EA-4A75BA0D7FF2}">
  <ds:schemaRefs>
    <ds:schemaRef ds:uri="http://schemas.openxmlformats.org/package/2006/metadata/core-properties"/>
    <ds:schemaRef ds:uri="http://www.w3.org/XML/1998/namespace"/>
    <ds:schemaRef ds:uri="http://purl.org/dc/elements/1.1/"/>
    <ds:schemaRef ds:uri="http://purl.org/dc/dcmitype/"/>
    <ds:schemaRef ds:uri="http://schemas.microsoft.com/office/2006/documentManagement/types"/>
    <ds:schemaRef ds:uri="16c05727-aa75-4e4a-9b5f-8a80a1165891"/>
    <ds:schemaRef ds:uri="http://schemas.microsoft.com/office/infopath/2007/PartnerControls"/>
    <ds:schemaRef ds:uri="71af3243-3dd4-4a8d-8c0d-dd76da1f02a5"/>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AB759597-1FA4-4F46-9BA8-01240C5602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1609</Words>
  <Application>Microsoft Office PowerPoint</Application>
  <PresentationFormat>Widescreen</PresentationFormat>
  <Paragraphs>167</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Black</vt:lpstr>
      <vt:lpstr>Calibri</vt:lpstr>
      <vt:lpstr>Century Gothic</vt:lpstr>
      <vt:lpstr>Gill Sans SemiBold</vt:lpstr>
      <vt:lpstr>Wingdings 3</vt:lpstr>
      <vt:lpstr>Slice</vt:lpstr>
      <vt:lpstr>How to </vt:lpstr>
      <vt:lpstr>Disclaimer</vt:lpstr>
      <vt:lpstr>Doug Allan, president &amp; portfolio Manager Bradley Lamash, Portfolio manager Kate allan, Portfolio Manager</vt:lpstr>
      <vt:lpstr>Strategy</vt:lpstr>
      <vt:lpstr>Portfolio Construction</vt:lpstr>
      <vt:lpstr>PowerPoint Presentation</vt:lpstr>
      <vt:lpstr>Portfolio Construction</vt:lpstr>
      <vt:lpstr>Dividend Growers Examples</vt:lpstr>
      <vt:lpstr>Dividends + Compounding =</vt:lpstr>
      <vt:lpstr>Time and Compounding</vt:lpstr>
      <vt:lpstr>Compounding</vt:lpstr>
      <vt:lpstr>Time and Compounding</vt:lpstr>
      <vt:lpstr>Rate of Return</vt:lpstr>
      <vt:lpstr>PowerPoint Presentation</vt:lpstr>
      <vt:lpstr>PowerPoint Presentation</vt:lpstr>
      <vt:lpstr>So, Who is this Strategy Right For?</vt:lpstr>
      <vt:lpstr>PowerPoint Presentation</vt:lpstr>
      <vt:lpstr>Conclusion </vt:lpstr>
      <vt:lpstr>Conclusion Cont’d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2019-11-19T16:16:03Z</dcterms:created>
  <dcterms:modified xsi:type="dcterms:W3CDTF">2023-01-17T15:45:33Z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